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0080625" cy="755967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3" userDrawn="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64" autoAdjust="0"/>
  </p:normalViewPr>
  <p:slideViewPr>
    <p:cSldViewPr>
      <p:cViewPr varScale="1">
        <p:scale>
          <a:sx n="136" d="100"/>
          <a:sy n="136" d="100"/>
        </p:scale>
        <p:origin x="2700" y="88"/>
      </p:cViewPr>
      <p:guideLst>
        <p:guide orient="horz" pos="3833"/>
        <p:guide pos="39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700FF6B5-9C4E-447D-932C-2A775832AB8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8075" y="952500"/>
            <a:ext cx="4579938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37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730" y="2348857"/>
            <a:ext cx="8569166" cy="162027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1459" y="4283419"/>
            <a:ext cx="7057708" cy="19321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09676" indent="0" algn="ctr">
              <a:buNone/>
              <a:defRPr/>
            </a:lvl2pPr>
            <a:lvl3pPr marL="1219352" indent="0" algn="ctr">
              <a:buNone/>
              <a:defRPr/>
            </a:lvl3pPr>
            <a:lvl4pPr marL="1829029" indent="0" algn="ctr">
              <a:buNone/>
              <a:defRPr/>
            </a:lvl4pPr>
            <a:lvl5pPr marL="2438705" indent="0" algn="ctr">
              <a:buNone/>
              <a:defRPr/>
            </a:lvl5pPr>
            <a:lvl6pPr marL="3048381" indent="0" algn="ctr">
              <a:buNone/>
              <a:defRPr/>
            </a:lvl6pPr>
            <a:lvl7pPr marL="3658057" indent="0" algn="ctr">
              <a:buNone/>
              <a:defRPr/>
            </a:lvl7pPr>
            <a:lvl8pPr marL="4267733" indent="0" algn="ctr">
              <a:buNone/>
              <a:defRPr/>
            </a:lvl8pPr>
            <a:lvl9pPr marL="487741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6795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2387"/>
            <a:ext cx="9072986" cy="12607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820" y="1764321"/>
            <a:ext cx="9072986" cy="498819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9000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9618" y="302387"/>
            <a:ext cx="2267187" cy="6450129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820" y="302387"/>
            <a:ext cx="6602577" cy="64501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269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2387"/>
            <a:ext cx="9072986" cy="12607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820" y="1764321"/>
            <a:ext cx="9072986" cy="49881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161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5950" y="4857240"/>
            <a:ext cx="8569166" cy="1502411"/>
          </a:xfrm>
          <a:prstGeom prst="rect">
            <a:avLst/>
          </a:prstGeom>
        </p:spPr>
        <p:txBody>
          <a:bodyPr anchor="t"/>
          <a:lstStyle>
            <a:lvl1pPr algn="l">
              <a:defRPr sz="5334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5950" y="3203636"/>
            <a:ext cx="8569166" cy="16536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676" indent="0">
              <a:buNone/>
              <a:defRPr sz="2400"/>
            </a:lvl2pPr>
            <a:lvl3pPr marL="1219352" indent="0">
              <a:buNone/>
              <a:defRPr sz="2134"/>
            </a:lvl3pPr>
            <a:lvl4pPr marL="1829029" indent="0">
              <a:buNone/>
              <a:defRPr sz="1867"/>
            </a:lvl4pPr>
            <a:lvl5pPr marL="2438705" indent="0">
              <a:buNone/>
              <a:defRPr sz="1867"/>
            </a:lvl5pPr>
            <a:lvl6pPr marL="3048381" indent="0">
              <a:buNone/>
              <a:defRPr sz="1867"/>
            </a:lvl6pPr>
            <a:lvl7pPr marL="3658057" indent="0">
              <a:buNone/>
              <a:defRPr sz="1867"/>
            </a:lvl7pPr>
            <a:lvl8pPr marL="4267733" indent="0">
              <a:buNone/>
              <a:defRPr sz="1867"/>
            </a:lvl8pPr>
            <a:lvl9pPr marL="4877410" indent="0">
              <a:buNone/>
              <a:defRPr sz="1867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4430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2387"/>
            <a:ext cx="9072986" cy="12607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820" y="1764321"/>
            <a:ext cx="4434883" cy="4988195"/>
          </a:xfrm>
          <a:prstGeom prst="rect">
            <a:avLst/>
          </a:prstGeo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1924" y="1764321"/>
            <a:ext cx="4434882" cy="4988195"/>
          </a:xfrm>
          <a:prstGeom prst="rect">
            <a:avLst/>
          </a:prstGeo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319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2387"/>
            <a:ext cx="9072986" cy="12607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3820" y="1691701"/>
            <a:ext cx="4453934" cy="705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20" y="2397667"/>
            <a:ext cx="4453934" cy="435484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756" y="1691701"/>
            <a:ext cx="4456050" cy="705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756" y="2397667"/>
            <a:ext cx="4456050" cy="435484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5673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2387"/>
            <a:ext cx="9072986" cy="126074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3298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4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820" y="301197"/>
            <a:ext cx="3317166" cy="1280978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648" y="301197"/>
            <a:ext cx="5635158" cy="6451319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3820" y="1582175"/>
            <a:ext cx="3317166" cy="51703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676" indent="0">
              <a:buNone/>
              <a:defRPr sz="1600"/>
            </a:lvl2pPr>
            <a:lvl3pPr marL="1219352" indent="0">
              <a:buNone/>
              <a:defRPr sz="1334"/>
            </a:lvl3pPr>
            <a:lvl4pPr marL="1829029" indent="0">
              <a:buNone/>
              <a:defRPr sz="1200"/>
            </a:lvl4pPr>
            <a:lvl5pPr marL="2438705" indent="0">
              <a:buNone/>
              <a:defRPr sz="1200"/>
            </a:lvl5pPr>
            <a:lvl6pPr marL="3048381" indent="0">
              <a:buNone/>
              <a:defRPr sz="1200"/>
            </a:lvl6pPr>
            <a:lvl7pPr marL="3658057" indent="0">
              <a:buNone/>
              <a:defRPr sz="1200"/>
            </a:lvl7pPr>
            <a:lvl8pPr marL="4267733" indent="0">
              <a:buNone/>
              <a:defRPr sz="1200"/>
            </a:lvl8pPr>
            <a:lvl9pPr marL="4877410" indent="0">
              <a:buNone/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6772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058" y="5291773"/>
            <a:ext cx="6050069" cy="625012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058" y="675014"/>
            <a:ext cx="6050069" cy="45358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676" indent="0">
              <a:buNone/>
              <a:defRPr sz="3734"/>
            </a:lvl2pPr>
            <a:lvl3pPr marL="1219352" indent="0">
              <a:buNone/>
              <a:defRPr sz="3200"/>
            </a:lvl3pPr>
            <a:lvl4pPr marL="1829029" indent="0">
              <a:buNone/>
              <a:defRPr sz="2667"/>
            </a:lvl4pPr>
            <a:lvl5pPr marL="2438705" indent="0">
              <a:buNone/>
              <a:defRPr sz="2667"/>
            </a:lvl5pPr>
            <a:lvl6pPr marL="3048381" indent="0">
              <a:buNone/>
              <a:defRPr sz="2667"/>
            </a:lvl6pPr>
            <a:lvl7pPr marL="3658057" indent="0">
              <a:buNone/>
              <a:defRPr sz="2667"/>
            </a:lvl7pPr>
            <a:lvl8pPr marL="4267733" indent="0">
              <a:buNone/>
              <a:defRPr sz="2667"/>
            </a:lvl8pPr>
            <a:lvl9pPr marL="4877410" indent="0">
              <a:buNone/>
              <a:defRPr sz="2667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058" y="5916785"/>
            <a:ext cx="6050069" cy="886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676" indent="0">
              <a:buNone/>
              <a:defRPr sz="1600"/>
            </a:lvl2pPr>
            <a:lvl3pPr marL="1219352" indent="0">
              <a:buNone/>
              <a:defRPr sz="1334"/>
            </a:lvl3pPr>
            <a:lvl4pPr marL="1829029" indent="0">
              <a:buNone/>
              <a:defRPr sz="1200"/>
            </a:lvl4pPr>
            <a:lvl5pPr marL="2438705" indent="0">
              <a:buNone/>
              <a:defRPr sz="1200"/>
            </a:lvl5pPr>
            <a:lvl6pPr marL="3048381" indent="0">
              <a:buNone/>
              <a:defRPr sz="1200"/>
            </a:lvl6pPr>
            <a:lvl7pPr marL="3658057" indent="0">
              <a:buNone/>
              <a:defRPr sz="1200"/>
            </a:lvl7pPr>
            <a:lvl8pPr marL="4267733" indent="0">
              <a:buNone/>
              <a:defRPr sz="1200"/>
            </a:lvl8pPr>
            <a:lvl9pPr marL="4877410" indent="0">
              <a:buNone/>
              <a:defRPr sz="12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9277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84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5984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00">
          <a:solidFill>
            <a:srgbClr val="000000"/>
          </a:solidFill>
          <a:latin typeface="Times New Roman" pitchFamily="18" charset="0"/>
        </a:defRPr>
      </a:lvl2pPr>
      <a:lvl3pPr algn="ctr" defTabSz="5984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00">
          <a:solidFill>
            <a:srgbClr val="000000"/>
          </a:solidFill>
          <a:latin typeface="Times New Roman" pitchFamily="18" charset="0"/>
        </a:defRPr>
      </a:lvl3pPr>
      <a:lvl4pPr algn="ctr" defTabSz="5984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00">
          <a:solidFill>
            <a:srgbClr val="000000"/>
          </a:solidFill>
          <a:latin typeface="Times New Roman" pitchFamily="18" charset="0"/>
        </a:defRPr>
      </a:lvl4pPr>
      <a:lvl5pPr algn="ctr" defTabSz="59848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00">
          <a:solidFill>
            <a:srgbClr val="000000"/>
          </a:solidFill>
          <a:latin typeface="Times New Roman" pitchFamily="18" charset="0"/>
        </a:defRPr>
      </a:lvl5pPr>
      <a:lvl6pPr marL="2529734" algn="l" defTabSz="59909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67">
          <a:solidFill>
            <a:srgbClr val="000000"/>
          </a:solidFill>
          <a:latin typeface="Times New Roman" pitchFamily="18" charset="0"/>
        </a:defRPr>
      </a:lvl6pPr>
      <a:lvl7pPr marL="3139410" algn="l" defTabSz="59909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67">
          <a:solidFill>
            <a:srgbClr val="000000"/>
          </a:solidFill>
          <a:latin typeface="Times New Roman" pitchFamily="18" charset="0"/>
        </a:defRPr>
      </a:lvl7pPr>
      <a:lvl8pPr marL="3749086" algn="l" defTabSz="59909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67">
          <a:solidFill>
            <a:srgbClr val="000000"/>
          </a:solidFill>
          <a:latin typeface="Times New Roman" pitchFamily="18" charset="0"/>
        </a:defRPr>
      </a:lvl8pPr>
      <a:lvl9pPr marL="4358762" algn="l" defTabSz="599092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5867">
          <a:solidFill>
            <a:srgbClr val="000000"/>
          </a:solidFill>
          <a:latin typeface="Times New Roman" pitchFamily="18" charset="0"/>
        </a:defRPr>
      </a:lvl9pPr>
    </p:titleStyle>
    <p:bodyStyle>
      <a:lvl1pPr marL="574675" indent="-431800" algn="l" defTabSz="598488" rtl="0" eaLnBrk="0" fontAlgn="base" hangingPunct="0">
        <a:spcBef>
          <a:spcPct val="0"/>
        </a:spcBef>
        <a:spcAft>
          <a:spcPts val="1888"/>
        </a:spcAft>
        <a:buClr>
          <a:srgbClr val="000000"/>
        </a:buClr>
        <a:buSzPct val="45000"/>
        <a:buFont typeface="StarBats" charset="0"/>
        <a:buChar char="&quot;"/>
        <a:defRPr sz="4200">
          <a:solidFill>
            <a:srgbClr val="000000"/>
          </a:solidFill>
          <a:latin typeface="+mn-lt"/>
          <a:ea typeface="+mn-ea"/>
          <a:cs typeface="+mn-cs"/>
        </a:defRPr>
      </a:lvl1pPr>
      <a:lvl2pPr marL="1150938" indent="-382588" algn="l" defTabSz="598488" rtl="0" eaLnBrk="0" fontAlgn="base" hangingPunct="0">
        <a:spcBef>
          <a:spcPct val="0"/>
        </a:spcBef>
        <a:spcAft>
          <a:spcPts val="1500"/>
        </a:spcAft>
        <a:buClr>
          <a:srgbClr val="000000"/>
        </a:buClr>
        <a:buSzPct val="75000"/>
        <a:buFont typeface="StarBats" charset="0"/>
        <a:buChar char=""/>
        <a:defRPr sz="3700">
          <a:solidFill>
            <a:srgbClr val="000000"/>
          </a:solidFill>
          <a:latin typeface="+mn-lt"/>
        </a:defRPr>
      </a:lvl2pPr>
      <a:lvl3pPr marL="1727200" indent="-287338" algn="l" defTabSz="598488" rtl="0" eaLnBrk="0" fontAlgn="base" hangingPunct="0">
        <a:spcBef>
          <a:spcPct val="0"/>
        </a:spcBef>
        <a:spcAft>
          <a:spcPts val="1138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</a:defRPr>
      </a:lvl3pPr>
      <a:lvl4pPr marL="2301875" indent="-287338" algn="l" defTabSz="598488" rtl="0" eaLnBrk="0" fontAlgn="base" hangingPunct="0">
        <a:spcBef>
          <a:spcPct val="0"/>
        </a:spcBef>
        <a:spcAft>
          <a:spcPts val="750"/>
        </a:spcAft>
        <a:buClr>
          <a:srgbClr val="000000"/>
        </a:buClr>
        <a:buSzPct val="75000"/>
        <a:buFont typeface="StarBats" charset="0"/>
        <a:buChar char=""/>
        <a:defRPr sz="2600">
          <a:solidFill>
            <a:srgbClr val="000000"/>
          </a:solidFill>
          <a:latin typeface="+mn-lt"/>
        </a:defRPr>
      </a:lvl4pPr>
      <a:lvl5pPr marL="2878138" indent="-287338" algn="l" defTabSz="598488" rtl="0" eaLnBrk="0" fontAlgn="base" hangingPunct="0">
        <a:spcBef>
          <a:spcPct val="0"/>
        </a:spcBef>
        <a:spcAft>
          <a:spcPts val="363"/>
        </a:spcAft>
        <a:buClr>
          <a:srgbClr val="000000"/>
        </a:buClr>
        <a:buSzPct val="45000"/>
        <a:buFont typeface="StarBats" charset="0"/>
        <a:buChar char="&quot;"/>
        <a:defRPr sz="2600">
          <a:solidFill>
            <a:srgbClr val="000000"/>
          </a:solidFill>
          <a:latin typeface="+mn-lt"/>
        </a:defRPr>
      </a:lvl5pPr>
      <a:lvl6pPr marL="3488703" indent="-287903" algn="l" defTabSz="599092" rtl="0" eaLnBrk="0" fontAlgn="base" hangingPunct="0">
        <a:spcBef>
          <a:spcPct val="0"/>
        </a:spcBef>
        <a:spcAft>
          <a:spcPts val="367"/>
        </a:spcAft>
        <a:buClr>
          <a:srgbClr val="000000"/>
        </a:buClr>
        <a:buSzPct val="45000"/>
        <a:buFont typeface="StarBats" charset="0"/>
        <a:buChar char="&quot;"/>
        <a:defRPr sz="2667">
          <a:solidFill>
            <a:srgbClr val="000000"/>
          </a:solidFill>
          <a:latin typeface="+mn-lt"/>
        </a:defRPr>
      </a:lvl6pPr>
      <a:lvl7pPr marL="4098379" indent="-287903" algn="l" defTabSz="599092" rtl="0" eaLnBrk="0" fontAlgn="base" hangingPunct="0">
        <a:spcBef>
          <a:spcPct val="0"/>
        </a:spcBef>
        <a:spcAft>
          <a:spcPts val="367"/>
        </a:spcAft>
        <a:buClr>
          <a:srgbClr val="000000"/>
        </a:buClr>
        <a:buSzPct val="45000"/>
        <a:buFont typeface="StarBats" charset="0"/>
        <a:buChar char="&quot;"/>
        <a:defRPr sz="2667">
          <a:solidFill>
            <a:srgbClr val="000000"/>
          </a:solidFill>
          <a:latin typeface="+mn-lt"/>
        </a:defRPr>
      </a:lvl7pPr>
      <a:lvl8pPr marL="4708055" indent="-287903" algn="l" defTabSz="599092" rtl="0" eaLnBrk="0" fontAlgn="base" hangingPunct="0">
        <a:spcBef>
          <a:spcPct val="0"/>
        </a:spcBef>
        <a:spcAft>
          <a:spcPts val="367"/>
        </a:spcAft>
        <a:buClr>
          <a:srgbClr val="000000"/>
        </a:buClr>
        <a:buSzPct val="45000"/>
        <a:buFont typeface="StarBats" charset="0"/>
        <a:buChar char="&quot;"/>
        <a:defRPr sz="2667">
          <a:solidFill>
            <a:srgbClr val="000000"/>
          </a:solidFill>
          <a:latin typeface="+mn-lt"/>
        </a:defRPr>
      </a:lvl8pPr>
      <a:lvl9pPr marL="5317731" indent="-287903" algn="l" defTabSz="599092" rtl="0" eaLnBrk="0" fontAlgn="base" hangingPunct="0">
        <a:spcBef>
          <a:spcPct val="0"/>
        </a:spcBef>
        <a:spcAft>
          <a:spcPts val="367"/>
        </a:spcAft>
        <a:buClr>
          <a:srgbClr val="000000"/>
        </a:buClr>
        <a:buSzPct val="45000"/>
        <a:buFont typeface="StarBats" charset="0"/>
        <a:buChar char="&quot;"/>
        <a:defRPr sz="2667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5"/>
          <p:cNvSpPr>
            <a:spLocks noChangeShapeType="1"/>
          </p:cNvSpPr>
          <p:nvPr/>
        </p:nvSpPr>
        <p:spPr bwMode="auto">
          <a:xfrm>
            <a:off x="5410200" y="5457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Line 47"/>
          <p:cNvSpPr>
            <a:spLocks noChangeShapeType="1"/>
          </p:cNvSpPr>
          <p:nvPr/>
        </p:nvSpPr>
        <p:spPr bwMode="auto">
          <a:xfrm>
            <a:off x="5410200" y="5457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Freeform 7"/>
          <p:cNvSpPr>
            <a:spLocks noChangeArrowheads="1"/>
          </p:cNvSpPr>
          <p:nvPr/>
        </p:nvSpPr>
        <p:spPr bwMode="auto">
          <a:xfrm>
            <a:off x="3740438" y="1868851"/>
            <a:ext cx="2630488" cy="828675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dirty="0">
                <a:latin typeface="Arial" panose="020B0604020202020204" pitchFamily="34" charset="0"/>
              </a:rPr>
              <a:t>Sterilität erforderlich?</a:t>
            </a:r>
          </a:p>
        </p:txBody>
      </p:sp>
      <p:sp>
        <p:nvSpPr>
          <p:cNvPr id="3081" name="Text Box 53"/>
          <p:cNvSpPr txBox="1">
            <a:spLocks noChangeArrowheads="1"/>
          </p:cNvSpPr>
          <p:nvPr/>
        </p:nvSpPr>
        <p:spPr bwMode="auto">
          <a:xfrm>
            <a:off x="8359786" y="3504629"/>
            <a:ext cx="3889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>
                <a:latin typeface="Arial" panose="020B0604020202020204" pitchFamily="34" charset="0"/>
              </a:rPr>
              <a:t>nein</a:t>
            </a:r>
            <a:endParaRPr lang="de-DE" altLang="de-DE" sz="800" dirty="0">
              <a:latin typeface="Arial" panose="020B0604020202020204" pitchFamily="34" charset="0"/>
            </a:endParaRPr>
          </a:p>
        </p:txBody>
      </p:sp>
      <p:sp>
        <p:nvSpPr>
          <p:cNvPr id="3088" name="Freeform 68"/>
          <p:cNvSpPr>
            <a:spLocks noChangeArrowheads="1"/>
          </p:cNvSpPr>
          <p:nvPr/>
        </p:nvSpPr>
        <p:spPr bwMode="auto">
          <a:xfrm>
            <a:off x="3060532" y="1079589"/>
            <a:ext cx="3960000" cy="4680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dirty="0">
                <a:latin typeface="Arial" panose="020B0604020202020204" pitchFamily="34" charset="0"/>
              </a:rPr>
              <a:t>Wasser für die Herstellung von Arzneimitteln und Medizinprodukten in Rezeptur und </a:t>
            </a:r>
            <a:r>
              <a:rPr lang="de-DE" altLang="de-DE" sz="1200" dirty="0" err="1">
                <a:latin typeface="Arial" panose="020B0604020202020204" pitchFamily="34" charset="0"/>
              </a:rPr>
              <a:t>Defektur</a:t>
            </a:r>
            <a:r>
              <a:rPr lang="de-DE" altLang="de-DE" sz="1200" dirty="0">
                <a:latin typeface="Arial" panose="020B0604020202020204" pitchFamily="34" charset="0"/>
              </a:rPr>
              <a:t> benötigt</a:t>
            </a:r>
          </a:p>
        </p:txBody>
      </p:sp>
      <p:cxnSp>
        <p:nvCxnSpPr>
          <p:cNvPr id="3089" name="Gerade Verbindung mit Pfeil 78"/>
          <p:cNvCxnSpPr>
            <a:cxnSpLocks noChangeShapeType="1"/>
          </p:cNvCxnSpPr>
          <p:nvPr/>
        </p:nvCxnSpPr>
        <p:spPr bwMode="auto">
          <a:xfrm>
            <a:off x="5040000" y="1544815"/>
            <a:ext cx="0" cy="32539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feld 29"/>
          <p:cNvSpPr txBox="1"/>
          <p:nvPr/>
        </p:nvSpPr>
        <p:spPr>
          <a:xfrm>
            <a:off x="540000" y="139700"/>
            <a:ext cx="9000000" cy="8311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867" b="1" dirty="0">
                <a:latin typeface="Arial" pitchFamily="34" charset="0"/>
                <a:cs typeface="Arial" pitchFamily="34" charset="0"/>
              </a:rPr>
              <a:t>Wasser als Ausgangsstoff zur Herstellung der Rezeptur- und Defekturarzneimittel und zur Rekonstitution</a:t>
            </a:r>
          </a:p>
          <a:p>
            <a:pPr algn="ctr">
              <a:defRPr/>
            </a:pPr>
            <a:r>
              <a:rPr lang="de-DE" sz="1067" dirty="0">
                <a:latin typeface="Arial" pitchFamily="34" charset="0"/>
                <a:cs typeface="Arial" pitchFamily="34" charset="0"/>
              </a:rPr>
              <a:t>Stand der Revision: 23.11.2022</a:t>
            </a:r>
          </a:p>
        </p:txBody>
      </p:sp>
      <p:sp>
        <p:nvSpPr>
          <p:cNvPr id="3096" name="Text Box 53"/>
          <p:cNvSpPr txBox="1">
            <a:spLocks noChangeArrowheads="1"/>
          </p:cNvSpPr>
          <p:nvPr/>
        </p:nvSpPr>
        <p:spPr bwMode="auto">
          <a:xfrm>
            <a:off x="3744168" y="3419797"/>
            <a:ext cx="584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099" name="Text Box 8"/>
          <p:cNvSpPr txBox="1">
            <a:spLocks noChangeArrowheads="1"/>
          </p:cNvSpPr>
          <p:nvPr/>
        </p:nvSpPr>
        <p:spPr bwMode="auto">
          <a:xfrm>
            <a:off x="4931768" y="4094639"/>
            <a:ext cx="1836736" cy="1269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Gewinnung von </a:t>
            </a:r>
            <a:r>
              <a:rPr lang="de-DE" altLang="de-DE" sz="1200" i="1" dirty="0" err="1">
                <a:latin typeface="Arial" panose="020B0604020202020204" pitchFamily="34" charset="0"/>
              </a:rPr>
              <a:t>Gerei-nigtem</a:t>
            </a:r>
            <a:r>
              <a:rPr lang="de-DE" altLang="de-DE" sz="1200" i="1" dirty="0">
                <a:latin typeface="Arial" panose="020B0604020202020204" pitchFamily="34" charset="0"/>
              </a:rPr>
              <a:t> Wasser als </a:t>
            </a:r>
            <a:r>
              <a:rPr lang="de-DE" altLang="de-DE" sz="1200" i="1" dirty="0" err="1">
                <a:latin typeface="Arial" panose="020B0604020202020204" pitchFamily="34" charset="0"/>
              </a:rPr>
              <a:t>Bulk</a:t>
            </a:r>
            <a:r>
              <a:rPr lang="de-DE" altLang="de-DE" sz="1200" i="1" dirty="0">
                <a:latin typeface="Arial" panose="020B0604020202020204" pitchFamily="34" charset="0"/>
              </a:rPr>
              <a:t> (</a:t>
            </a:r>
            <a:r>
              <a:rPr lang="de-DE" altLang="de-DE" sz="1200" i="1" dirty="0" err="1">
                <a:latin typeface="Arial" panose="020B0604020202020204" pitchFamily="34" charset="0"/>
              </a:rPr>
              <a:t>Ph</a:t>
            </a:r>
            <a:r>
              <a:rPr lang="de-DE" altLang="de-DE" sz="1200" i="1" dirty="0">
                <a:latin typeface="Arial" panose="020B0604020202020204" pitchFamily="34" charset="0"/>
              </a:rPr>
              <a:t>. Eur.)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de-DE" altLang="de-DE" sz="1200" dirty="0">
                <a:latin typeface="Arial" panose="020B0604020202020204" pitchFamily="34" charset="0"/>
              </a:rPr>
              <a:t>Destillation</a:t>
            </a:r>
          </a:p>
          <a:p>
            <a:pPr marL="171450" indent="-171450">
              <a:spcBef>
                <a:spcPts val="300"/>
              </a:spcBef>
              <a:buFontTx/>
              <a:buChar char="-"/>
            </a:pPr>
            <a:r>
              <a:rPr lang="de-DE" altLang="de-DE" sz="1200" dirty="0">
                <a:latin typeface="Arial" panose="020B0604020202020204" pitchFamily="34" charset="0"/>
              </a:rPr>
              <a:t>Ionenaustauscher und Nachbehandlung</a:t>
            </a:r>
          </a:p>
        </p:txBody>
      </p:sp>
      <p:sp>
        <p:nvSpPr>
          <p:cNvPr id="3100" name="Ellipse 14"/>
          <p:cNvSpPr>
            <a:spLocks noChangeArrowheads="1"/>
          </p:cNvSpPr>
          <p:nvPr/>
        </p:nvSpPr>
        <p:spPr bwMode="auto">
          <a:xfrm>
            <a:off x="5616376" y="6919110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109" name="Text Box 53"/>
          <p:cNvSpPr txBox="1">
            <a:spLocks noChangeArrowheads="1"/>
          </p:cNvSpPr>
          <p:nvPr/>
        </p:nvSpPr>
        <p:spPr bwMode="auto">
          <a:xfrm>
            <a:off x="3181416" y="2663713"/>
            <a:ext cx="681037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19" name="Text Box 53"/>
          <p:cNvSpPr txBox="1">
            <a:spLocks noChangeArrowheads="1"/>
          </p:cNvSpPr>
          <p:nvPr/>
        </p:nvSpPr>
        <p:spPr bwMode="auto">
          <a:xfrm>
            <a:off x="1386185" y="3455801"/>
            <a:ext cx="4857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5741081" y="3491805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106" name="Freeform 7"/>
          <p:cNvSpPr>
            <a:spLocks noChangeArrowheads="1"/>
          </p:cNvSpPr>
          <p:nvPr/>
        </p:nvSpPr>
        <p:spPr bwMode="auto">
          <a:xfrm>
            <a:off x="6120432" y="3239777"/>
            <a:ext cx="2160000" cy="94666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Gewinnung in der Apotheke?</a:t>
            </a:r>
          </a:p>
        </p:txBody>
      </p:sp>
      <p:cxnSp>
        <p:nvCxnSpPr>
          <p:cNvPr id="1032" name="Gewinkelter Verbinder 1031"/>
          <p:cNvCxnSpPr>
            <a:stCxn id="80" idx="2"/>
            <a:endCxn id="3100" idx="0"/>
          </p:cNvCxnSpPr>
          <p:nvPr/>
        </p:nvCxnSpPr>
        <p:spPr bwMode="auto">
          <a:xfrm rot="16200000" flipH="1">
            <a:off x="5741194" y="6807389"/>
            <a:ext cx="220663" cy="2778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Freeform 7"/>
          <p:cNvSpPr>
            <a:spLocks noChangeArrowheads="1"/>
          </p:cNvSpPr>
          <p:nvPr/>
        </p:nvSpPr>
        <p:spPr bwMode="auto">
          <a:xfrm>
            <a:off x="1799952" y="3205828"/>
            <a:ext cx="2168916" cy="97005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Gewinnung in der Apotheke?</a:t>
            </a:r>
          </a:p>
        </p:txBody>
      </p:sp>
      <p:cxnSp>
        <p:nvCxnSpPr>
          <p:cNvPr id="7" name="Gewinkelter Verbinder 6"/>
          <p:cNvCxnSpPr/>
          <p:nvPr/>
        </p:nvCxnSpPr>
        <p:spPr bwMode="auto">
          <a:xfrm>
            <a:off x="5040000" y="2911690"/>
            <a:ext cx="2160552" cy="328087"/>
          </a:xfrm>
          <a:prstGeom prst="bentConnector3">
            <a:avLst>
              <a:gd name="adj1" fmla="val 10028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Gewinkelter Verbinder 11"/>
          <p:cNvCxnSpPr/>
          <p:nvPr/>
        </p:nvCxnSpPr>
        <p:spPr bwMode="auto">
          <a:xfrm rot="10800000" flipV="1">
            <a:off x="2870058" y="2911688"/>
            <a:ext cx="2169945" cy="287993"/>
          </a:xfrm>
          <a:prstGeom prst="bentConnector3">
            <a:avLst>
              <a:gd name="adj1" fmla="val 10007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Gerader Verbinder 16"/>
          <p:cNvCxnSpPr/>
          <p:nvPr/>
        </p:nvCxnSpPr>
        <p:spPr bwMode="auto">
          <a:xfrm>
            <a:off x="5040000" y="2697526"/>
            <a:ext cx="0" cy="23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540000" y="4103873"/>
            <a:ext cx="1655996" cy="1404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Bezug von in Behältnissen abgefülltem </a:t>
            </a:r>
            <a:r>
              <a:rPr lang="de-DE" altLang="de-DE" sz="1200" i="1" dirty="0">
                <a:latin typeface="Arial" panose="020B0604020202020204" pitchFamily="34" charset="0"/>
              </a:rPr>
              <a:t>Sterilisiertem Wasser für Injektionszwecke (</a:t>
            </a:r>
            <a:r>
              <a:rPr lang="de-DE" altLang="de-DE" sz="1200" i="1" dirty="0" err="1">
                <a:latin typeface="Arial" panose="020B0604020202020204" pitchFamily="34" charset="0"/>
              </a:rPr>
              <a:t>Ph</a:t>
            </a:r>
            <a:r>
              <a:rPr lang="de-DE" altLang="de-DE" sz="1200" i="1" dirty="0">
                <a:latin typeface="Arial" panose="020B0604020202020204" pitchFamily="34" charset="0"/>
              </a:rPr>
              <a:t>. Eur.) </a:t>
            </a:r>
            <a:r>
              <a:rPr lang="de-DE" altLang="de-DE" sz="1200" dirty="0">
                <a:latin typeface="Arial" panose="020B0604020202020204" pitchFamily="34" charset="0"/>
              </a:rPr>
              <a:t>als Fertigarzneimittel</a:t>
            </a:r>
          </a:p>
        </p:txBody>
      </p: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539812" y="5760057"/>
            <a:ext cx="1655996" cy="828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Keine Prüfung erforderlich, Qualität durch die Zulassung gesichert</a:t>
            </a:r>
          </a:p>
        </p:txBody>
      </p:sp>
      <p:sp>
        <p:nvSpPr>
          <p:cNvPr id="61" name="Ellipse 14"/>
          <p:cNvSpPr>
            <a:spLocks noChangeArrowheads="1"/>
          </p:cNvSpPr>
          <p:nvPr/>
        </p:nvSpPr>
        <p:spPr bwMode="auto">
          <a:xfrm>
            <a:off x="1137392" y="6840177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19" name="Gewinkelter Verbinder 18"/>
          <p:cNvCxnSpPr>
            <a:endCxn id="59" idx="0"/>
          </p:cNvCxnSpPr>
          <p:nvPr/>
        </p:nvCxnSpPr>
        <p:spPr bwMode="auto">
          <a:xfrm rot="5400000">
            <a:off x="1367951" y="3671872"/>
            <a:ext cx="432048" cy="431954"/>
          </a:xfrm>
          <a:prstGeom prst="bentConnector3">
            <a:avLst>
              <a:gd name="adj1" fmla="val 269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Gerade Verbindung mit Pfeil 21"/>
          <p:cNvCxnSpPr>
            <a:stCxn id="59" idx="2"/>
            <a:endCxn id="60" idx="0"/>
          </p:cNvCxnSpPr>
          <p:nvPr/>
        </p:nvCxnSpPr>
        <p:spPr bwMode="auto">
          <a:xfrm flipH="1">
            <a:off x="1367810" y="5508029"/>
            <a:ext cx="188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Gerade Verbindung mit Pfeil 23"/>
          <p:cNvCxnSpPr>
            <a:stCxn id="60" idx="2"/>
            <a:endCxn id="61" idx="0"/>
          </p:cNvCxnSpPr>
          <p:nvPr/>
        </p:nvCxnSpPr>
        <p:spPr bwMode="auto">
          <a:xfrm>
            <a:off x="1367810" y="6588149"/>
            <a:ext cx="6120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3492140" y="4103925"/>
            <a:ext cx="1359328" cy="57601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dirty="0">
                <a:latin typeface="Arial" panose="020B0604020202020204" pitchFamily="34" charset="0"/>
              </a:rPr>
              <a:t>Verfahren nur unter bestimmten Bedingungen</a:t>
            </a:r>
          </a:p>
        </p:txBody>
      </p:sp>
      <p:cxnSp>
        <p:nvCxnSpPr>
          <p:cNvPr id="26" name="Gewinkelter Verbinder 25"/>
          <p:cNvCxnSpPr/>
          <p:nvPr/>
        </p:nvCxnSpPr>
        <p:spPr bwMode="auto">
          <a:xfrm rot="16200000" flipH="1">
            <a:off x="3838728" y="3801965"/>
            <a:ext cx="431413" cy="171132"/>
          </a:xfrm>
          <a:prstGeom prst="bentConnector3">
            <a:avLst>
              <a:gd name="adj1" fmla="val 12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Text Box 8"/>
          <p:cNvSpPr txBox="1">
            <a:spLocks noChangeArrowheads="1"/>
          </p:cNvSpPr>
          <p:nvPr/>
        </p:nvSpPr>
        <p:spPr bwMode="auto">
          <a:xfrm>
            <a:off x="4931768" y="5652044"/>
            <a:ext cx="1836736" cy="1046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Gewinnung und </a:t>
            </a:r>
            <a:r>
              <a:rPr lang="de-DE" altLang="de-DE" sz="1200" dirty="0" err="1">
                <a:latin typeface="Arial" panose="020B0604020202020204" pitchFamily="34" charset="0"/>
              </a:rPr>
              <a:t>Inprozesskontrollen</a:t>
            </a:r>
            <a:r>
              <a:rPr lang="de-DE" altLang="de-DE" sz="1200" dirty="0">
                <a:latin typeface="Arial" panose="020B0604020202020204" pitchFamily="34" charset="0"/>
              </a:rPr>
              <a:t> gemäß SOP</a:t>
            </a:r>
          </a:p>
          <a:p>
            <a:pPr algn="ctr">
              <a:spcBef>
                <a:spcPts val="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Dokumentation im Logbuch</a:t>
            </a:r>
          </a:p>
        </p:txBody>
      </p:sp>
      <p:cxnSp>
        <p:nvCxnSpPr>
          <p:cNvPr id="42" name="Gewinkelter Verbinder 41"/>
          <p:cNvCxnSpPr>
            <a:endCxn id="3099" idx="0"/>
          </p:cNvCxnSpPr>
          <p:nvPr/>
        </p:nvCxnSpPr>
        <p:spPr bwMode="auto">
          <a:xfrm rot="5400000">
            <a:off x="5781883" y="3766848"/>
            <a:ext cx="396044" cy="259538"/>
          </a:xfrm>
          <a:prstGeom prst="bentConnector3">
            <a:avLst>
              <a:gd name="adj1" fmla="val -160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Gerade Verbindung mit Pfeil 45"/>
          <p:cNvCxnSpPr>
            <a:stCxn id="3099" idx="2"/>
            <a:endCxn id="80" idx="0"/>
          </p:cNvCxnSpPr>
          <p:nvPr/>
        </p:nvCxnSpPr>
        <p:spPr bwMode="auto">
          <a:xfrm>
            <a:off x="5850136" y="5364013"/>
            <a:ext cx="0" cy="2880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5" name="Text Box 53"/>
          <p:cNvSpPr txBox="1">
            <a:spLocks noChangeArrowheads="1"/>
          </p:cNvSpPr>
          <p:nvPr/>
        </p:nvSpPr>
        <p:spPr bwMode="auto">
          <a:xfrm>
            <a:off x="6065117" y="2640533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7956636" y="4103873"/>
            <a:ext cx="1655996" cy="1404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Bezug von in Behältnissen abgefülltem </a:t>
            </a:r>
            <a:r>
              <a:rPr lang="de-DE" altLang="de-DE" sz="1200" i="1" dirty="0">
                <a:latin typeface="Arial" panose="020B0604020202020204" pitchFamily="34" charset="0"/>
              </a:rPr>
              <a:t>Gereinigtem Wasser (</a:t>
            </a:r>
            <a:r>
              <a:rPr lang="de-DE" altLang="de-DE" sz="1200" i="1" dirty="0" err="1">
                <a:latin typeface="Arial" panose="020B0604020202020204" pitchFamily="34" charset="0"/>
              </a:rPr>
              <a:t>Ph</a:t>
            </a:r>
            <a:r>
              <a:rPr lang="de-DE" altLang="de-DE" sz="1200" i="1" dirty="0">
                <a:latin typeface="Arial" panose="020B0604020202020204" pitchFamily="34" charset="0"/>
              </a:rPr>
              <a:t>. Eur.) </a:t>
            </a:r>
            <a:r>
              <a:rPr lang="de-DE" altLang="de-DE" sz="1200" dirty="0">
                <a:latin typeface="Arial" panose="020B0604020202020204" pitchFamily="34" charset="0"/>
              </a:rPr>
              <a:t>als Ausgangsstoff mit Prüfzertifikat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7956636" y="5760057"/>
            <a:ext cx="1655996" cy="695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br>
              <a:rPr lang="de-DE" altLang="de-DE" sz="1200" dirty="0">
                <a:latin typeface="Arial" panose="020B0604020202020204" pitchFamily="34" charset="0"/>
              </a:rPr>
            </a:br>
            <a:r>
              <a:rPr lang="de-DE" altLang="de-DE" sz="1200" dirty="0">
                <a:latin typeface="Arial" panose="020B0604020202020204" pitchFamily="34" charset="0"/>
              </a:rPr>
              <a:t>Prüfung auf Identität</a:t>
            </a:r>
          </a:p>
        </p:txBody>
      </p:sp>
      <p:cxnSp>
        <p:nvCxnSpPr>
          <p:cNvPr id="51" name="Gewinkelter Verbinder 50"/>
          <p:cNvCxnSpPr>
            <a:endCxn id="96" idx="0"/>
          </p:cNvCxnSpPr>
          <p:nvPr/>
        </p:nvCxnSpPr>
        <p:spPr bwMode="auto">
          <a:xfrm>
            <a:off x="8280432" y="3695005"/>
            <a:ext cx="504202" cy="408868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Gerade Verbindung mit Pfeil 53"/>
          <p:cNvCxnSpPr>
            <a:stCxn id="96" idx="2"/>
            <a:endCxn id="97" idx="0"/>
          </p:cNvCxnSpPr>
          <p:nvPr/>
        </p:nvCxnSpPr>
        <p:spPr bwMode="auto">
          <a:xfrm>
            <a:off x="8784634" y="5508029"/>
            <a:ext cx="0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/>
          <p:cNvCxnSpPr>
            <a:stCxn id="97" idx="2"/>
          </p:cNvCxnSpPr>
          <p:nvPr/>
        </p:nvCxnSpPr>
        <p:spPr bwMode="auto">
          <a:xfrm>
            <a:off x="8784634" y="6455327"/>
            <a:ext cx="0" cy="4637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Ellipse 14"/>
          <p:cNvSpPr>
            <a:spLocks noChangeArrowheads="1"/>
          </p:cNvSpPr>
          <p:nvPr/>
        </p:nvSpPr>
        <p:spPr bwMode="auto">
          <a:xfrm>
            <a:off x="8563681" y="6948189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5"/>
          <p:cNvSpPr>
            <a:spLocks noChangeShapeType="1"/>
          </p:cNvSpPr>
          <p:nvPr/>
        </p:nvSpPr>
        <p:spPr bwMode="auto">
          <a:xfrm>
            <a:off x="5410200" y="5457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Line 47"/>
          <p:cNvSpPr>
            <a:spLocks noChangeShapeType="1"/>
          </p:cNvSpPr>
          <p:nvPr/>
        </p:nvSpPr>
        <p:spPr bwMode="auto">
          <a:xfrm>
            <a:off x="5410200" y="5457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Freeform 7"/>
          <p:cNvSpPr>
            <a:spLocks noChangeArrowheads="1"/>
          </p:cNvSpPr>
          <p:nvPr/>
        </p:nvSpPr>
        <p:spPr bwMode="auto">
          <a:xfrm>
            <a:off x="6696496" y="876337"/>
            <a:ext cx="1406352" cy="707839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dirty="0">
                <a:latin typeface="Arial" panose="020B0604020202020204" pitchFamily="34" charset="0"/>
              </a:rPr>
              <a:t>Identität entspricht?</a:t>
            </a:r>
          </a:p>
        </p:txBody>
      </p:sp>
      <p:sp>
        <p:nvSpPr>
          <p:cNvPr id="3081" name="Text Box 53"/>
          <p:cNvSpPr txBox="1">
            <a:spLocks noChangeArrowheads="1"/>
          </p:cNvSpPr>
          <p:nvPr/>
        </p:nvSpPr>
        <p:spPr bwMode="auto">
          <a:xfrm>
            <a:off x="7999746" y="6840177"/>
            <a:ext cx="3889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088" name="Freeform 68"/>
          <p:cNvSpPr>
            <a:spLocks noChangeArrowheads="1"/>
          </p:cNvSpPr>
          <p:nvPr/>
        </p:nvSpPr>
        <p:spPr bwMode="auto">
          <a:xfrm>
            <a:off x="4104208" y="6912237"/>
            <a:ext cx="1843562" cy="4680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b="1" dirty="0">
                <a:latin typeface="Arial" panose="020B0604020202020204" pitchFamily="34" charset="0"/>
              </a:rPr>
              <a:t>Wasser verwerfen</a:t>
            </a:r>
          </a:p>
        </p:txBody>
      </p:sp>
      <p:cxnSp>
        <p:nvCxnSpPr>
          <p:cNvPr id="3089" name="Gerade Verbindung mit Pfeil 78"/>
          <p:cNvCxnSpPr>
            <a:cxnSpLocks noChangeShapeType="1"/>
            <a:stCxn id="40" idx="2"/>
            <a:endCxn id="157" idx="0"/>
          </p:cNvCxnSpPr>
          <p:nvPr/>
        </p:nvCxnSpPr>
        <p:spPr bwMode="auto">
          <a:xfrm flipH="1">
            <a:off x="3924032" y="1870213"/>
            <a:ext cx="312" cy="3974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Text Box 8"/>
          <p:cNvSpPr txBox="1">
            <a:spLocks noChangeArrowheads="1"/>
          </p:cNvSpPr>
          <p:nvPr/>
        </p:nvSpPr>
        <p:spPr bwMode="auto">
          <a:xfrm>
            <a:off x="5328344" y="1979637"/>
            <a:ext cx="1692188" cy="8747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i="1" dirty="0">
                <a:latin typeface="Arial" panose="020B0604020202020204" pitchFamily="34" charset="0"/>
              </a:rPr>
              <a:t>In Behältnisse abgefülltes gereinigtes Wasser (</a:t>
            </a:r>
            <a:r>
              <a:rPr lang="de-DE" altLang="de-DE" sz="1200" i="1" dirty="0" err="1">
                <a:latin typeface="Arial" panose="020B0604020202020204" pitchFamily="34" charset="0"/>
              </a:rPr>
              <a:t>Ph</a:t>
            </a:r>
            <a:r>
              <a:rPr lang="de-DE" altLang="de-DE" sz="1200" i="1" dirty="0">
                <a:latin typeface="Arial" panose="020B0604020202020204" pitchFamily="34" charset="0"/>
              </a:rPr>
              <a:t>. Eur.)</a:t>
            </a:r>
            <a:r>
              <a:rPr lang="de-DE" altLang="de-DE" sz="1200" dirty="0">
                <a:latin typeface="Arial" panose="020B0604020202020204" pitchFamily="34" charset="0"/>
              </a:rPr>
              <a:t> in Flaschen</a:t>
            </a:r>
          </a:p>
        </p:txBody>
      </p:sp>
      <p:sp>
        <p:nvSpPr>
          <p:cNvPr id="3100" name="Ellipse 14"/>
          <p:cNvSpPr>
            <a:spLocks noChangeArrowheads="1"/>
          </p:cNvSpPr>
          <p:nvPr/>
        </p:nvSpPr>
        <p:spPr bwMode="auto">
          <a:xfrm>
            <a:off x="3692383" y="179437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109" name="Text Box 53"/>
          <p:cNvSpPr txBox="1">
            <a:spLocks noChangeArrowheads="1"/>
          </p:cNvSpPr>
          <p:nvPr/>
        </p:nvSpPr>
        <p:spPr bwMode="auto">
          <a:xfrm>
            <a:off x="6876516" y="1475581"/>
            <a:ext cx="468052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3120" name="Text Box 53"/>
          <p:cNvSpPr txBox="1">
            <a:spLocks noChangeArrowheads="1"/>
          </p:cNvSpPr>
          <p:nvPr/>
        </p:nvSpPr>
        <p:spPr bwMode="auto">
          <a:xfrm>
            <a:off x="9568169" y="4670703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106" name="Freeform 7"/>
          <p:cNvSpPr>
            <a:spLocks noChangeArrowheads="1"/>
          </p:cNvSpPr>
          <p:nvPr/>
        </p:nvSpPr>
        <p:spPr bwMode="auto">
          <a:xfrm>
            <a:off x="7677207" y="6161804"/>
            <a:ext cx="1692188" cy="74057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Verwendbarkeitsfrist abgelaufen?</a:t>
            </a: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467804" y="899517"/>
            <a:ext cx="1972862" cy="828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Kennzeichnung des Behältnisses mit Datum, Uhrzeit des Anbruchs und Verwendbarkeitsfrist</a:t>
            </a:r>
          </a:p>
        </p:txBody>
      </p:sp>
      <p:sp>
        <p:nvSpPr>
          <p:cNvPr id="61" name="Ellipse 14"/>
          <p:cNvSpPr>
            <a:spLocks noChangeArrowheads="1"/>
          </p:cNvSpPr>
          <p:nvPr/>
        </p:nvSpPr>
        <p:spPr bwMode="auto">
          <a:xfrm>
            <a:off x="1209400" y="179437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95" name="Text Box 53"/>
          <p:cNvSpPr txBox="1">
            <a:spLocks noChangeArrowheads="1"/>
          </p:cNvSpPr>
          <p:nvPr/>
        </p:nvSpPr>
        <p:spPr bwMode="auto">
          <a:xfrm>
            <a:off x="7901321" y="1013570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96" name="Text Box 8"/>
          <p:cNvSpPr txBox="1">
            <a:spLocks noChangeArrowheads="1"/>
          </p:cNvSpPr>
          <p:nvPr/>
        </p:nvSpPr>
        <p:spPr bwMode="auto">
          <a:xfrm>
            <a:off x="7713399" y="1992110"/>
            <a:ext cx="1655996" cy="276838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Bag-in-box-System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7697250" y="2447689"/>
            <a:ext cx="1692188" cy="8063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Verwendbarkeit gemäß Hersteller-angaben und eigener Festlegung</a:t>
            </a:r>
          </a:p>
        </p:txBody>
      </p:sp>
      <p:cxnSp>
        <p:nvCxnSpPr>
          <p:cNvPr id="54" name="Gerade Verbindung mit Pfeil 53"/>
          <p:cNvCxnSpPr>
            <a:stCxn id="96" idx="2"/>
            <a:endCxn id="97" idx="0"/>
          </p:cNvCxnSpPr>
          <p:nvPr/>
        </p:nvCxnSpPr>
        <p:spPr bwMode="auto">
          <a:xfrm>
            <a:off x="8541397" y="2268948"/>
            <a:ext cx="1947" cy="1787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5" name="Ellipse 14"/>
          <p:cNvSpPr>
            <a:spLocks noChangeArrowheads="1"/>
          </p:cNvSpPr>
          <p:nvPr/>
        </p:nvSpPr>
        <p:spPr bwMode="auto">
          <a:xfrm>
            <a:off x="7159524" y="196962"/>
            <a:ext cx="473075" cy="441325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 anchorCtr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880384" y="899517"/>
            <a:ext cx="2087920" cy="970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Kennzeichnung des Behältnisses mit </a:t>
            </a:r>
            <a:r>
              <a:rPr lang="de-DE" altLang="de-DE" sz="1200" dirty="0" err="1">
                <a:latin typeface="Arial" panose="020B0604020202020204" pitchFamily="34" charset="0"/>
              </a:rPr>
              <a:t>Stoffbe</a:t>
            </a:r>
            <a:r>
              <a:rPr lang="de-DE" altLang="de-DE" sz="1200" dirty="0">
                <a:latin typeface="Arial" panose="020B0604020202020204" pitchFamily="34" charset="0"/>
              </a:rPr>
              <a:t>-zeichnung,  Datum, Uhrzeit der Gewinnung und Verwendbarkeitsfrist</a:t>
            </a:r>
          </a:p>
        </p:txBody>
      </p:sp>
      <p:sp>
        <p:nvSpPr>
          <p:cNvPr id="41" name="Freeform 68"/>
          <p:cNvSpPr>
            <a:spLocks noChangeArrowheads="1"/>
          </p:cNvSpPr>
          <p:nvPr/>
        </p:nvSpPr>
        <p:spPr bwMode="auto">
          <a:xfrm>
            <a:off x="8319312" y="852214"/>
            <a:ext cx="1691748" cy="756084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200" dirty="0">
                <a:latin typeface="Arial" panose="020B0604020202020204" pitchFamily="34" charset="0"/>
              </a:rPr>
              <a:t>Wasser verwerfen; Meldung an die Behörde ggf. Ersatz durch Hersteller</a:t>
            </a:r>
          </a:p>
        </p:txBody>
      </p:sp>
      <p:sp>
        <p:nvSpPr>
          <p:cNvPr id="52" name="Text Box 8"/>
          <p:cNvSpPr txBox="1">
            <a:spLocks noChangeArrowheads="1"/>
          </p:cNvSpPr>
          <p:nvPr/>
        </p:nvSpPr>
        <p:spPr bwMode="auto">
          <a:xfrm>
            <a:off x="7697250" y="3407425"/>
            <a:ext cx="1692188" cy="1034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Kennzeichnung des Behältnisses mit Datum, Uhrzeit des Anbruchs und Verwendbarkeitsfrist</a:t>
            </a:r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7697250" y="4593637"/>
            <a:ext cx="1692188" cy="910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Verwendung des Wassers in Rezeptur und Defektur </a:t>
            </a:r>
            <a:r>
              <a:rPr lang="de-DE" altLang="de-DE" sz="1200" dirty="0" err="1">
                <a:latin typeface="Arial" panose="020B0604020202020204" pitchFamily="34" charset="0"/>
              </a:rPr>
              <a:t>Ent-nahme</a:t>
            </a:r>
            <a:r>
              <a:rPr lang="de-DE" altLang="de-DE" sz="1200" dirty="0">
                <a:latin typeface="Arial" panose="020B0604020202020204" pitchFamily="34" charset="0"/>
              </a:rPr>
              <a:t> gemäß SOP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7697250" y="5665418"/>
            <a:ext cx="1692188" cy="3352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Lagerung</a:t>
            </a:r>
          </a:p>
        </p:txBody>
      </p:sp>
      <p:cxnSp>
        <p:nvCxnSpPr>
          <p:cNvPr id="25" name="Gerade Verbindung mit Pfeil 24"/>
          <p:cNvCxnSpPr>
            <a:stCxn id="97" idx="2"/>
            <a:endCxn id="52" idx="0"/>
          </p:cNvCxnSpPr>
          <p:nvPr/>
        </p:nvCxnSpPr>
        <p:spPr bwMode="auto">
          <a:xfrm>
            <a:off x="8543344" y="3254069"/>
            <a:ext cx="0" cy="1533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Gerade Verbindung mit Pfeil 27"/>
          <p:cNvCxnSpPr>
            <a:stCxn id="52" idx="2"/>
            <a:endCxn id="53" idx="0"/>
          </p:cNvCxnSpPr>
          <p:nvPr/>
        </p:nvCxnSpPr>
        <p:spPr bwMode="auto">
          <a:xfrm>
            <a:off x="8543344" y="4441610"/>
            <a:ext cx="0" cy="152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Gerade Verbindung mit Pfeil 29"/>
          <p:cNvCxnSpPr>
            <a:stCxn id="53" idx="2"/>
            <a:endCxn id="55" idx="0"/>
          </p:cNvCxnSpPr>
          <p:nvPr/>
        </p:nvCxnSpPr>
        <p:spPr bwMode="auto">
          <a:xfrm>
            <a:off x="8543344" y="5504296"/>
            <a:ext cx="0" cy="161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/>
          <p:cNvCxnSpPr>
            <a:cxnSpLocks/>
            <a:stCxn id="55" idx="2"/>
          </p:cNvCxnSpPr>
          <p:nvPr/>
        </p:nvCxnSpPr>
        <p:spPr bwMode="auto">
          <a:xfrm flipH="1">
            <a:off x="8536175" y="6000682"/>
            <a:ext cx="7169" cy="161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winkelter Verbinder 42"/>
          <p:cNvCxnSpPr/>
          <p:nvPr/>
        </p:nvCxnSpPr>
        <p:spPr bwMode="auto">
          <a:xfrm rot="10800000" flipV="1">
            <a:off x="5940415" y="6896670"/>
            <a:ext cx="2631781" cy="231537"/>
          </a:xfrm>
          <a:prstGeom prst="bentConnector3">
            <a:avLst>
              <a:gd name="adj1" fmla="val 85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Gewinkelter Verbinder 74"/>
          <p:cNvCxnSpPr>
            <a:cxnSpLocks/>
          </p:cNvCxnSpPr>
          <p:nvPr/>
        </p:nvCxnSpPr>
        <p:spPr bwMode="auto">
          <a:xfrm>
            <a:off x="7380884" y="1712076"/>
            <a:ext cx="1172548" cy="267561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5328196" y="3059757"/>
            <a:ext cx="1692188" cy="1034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Kennzeichnung des Behältnisses mit Datum, Uhrzeit des Anbruchs und Verwendbarkeitsfrist</a:t>
            </a:r>
          </a:p>
        </p:txBody>
      </p:sp>
      <p:sp>
        <p:nvSpPr>
          <p:cNvPr id="108" name="Text Box 8"/>
          <p:cNvSpPr txBox="1">
            <a:spLocks noChangeArrowheads="1"/>
          </p:cNvSpPr>
          <p:nvPr/>
        </p:nvSpPr>
        <p:spPr bwMode="auto">
          <a:xfrm>
            <a:off x="5328196" y="4391906"/>
            <a:ext cx="1692188" cy="6713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Verwendung des Wassers in Rezeptur und </a:t>
            </a:r>
            <a:r>
              <a:rPr lang="de-DE" altLang="de-DE" sz="1200" dirty="0" err="1">
                <a:latin typeface="Arial" panose="020B0604020202020204" pitchFamily="34" charset="0"/>
              </a:rPr>
              <a:t>Defektur</a:t>
            </a:r>
            <a:endParaRPr lang="de-DE" altLang="de-DE" sz="1200" dirty="0">
              <a:latin typeface="Arial" panose="020B0604020202020204" pitchFamily="34" charset="0"/>
            </a:endParaRPr>
          </a:p>
        </p:txBody>
      </p:sp>
      <p:sp>
        <p:nvSpPr>
          <p:cNvPr id="109" name="Text Box 8"/>
          <p:cNvSpPr txBox="1">
            <a:spLocks noChangeArrowheads="1"/>
          </p:cNvSpPr>
          <p:nvPr/>
        </p:nvSpPr>
        <p:spPr bwMode="auto">
          <a:xfrm>
            <a:off x="5328196" y="5328009"/>
            <a:ext cx="1692188" cy="432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Aufbewahrung bei 2-8°C im Kühlschrank</a:t>
            </a:r>
          </a:p>
        </p:txBody>
      </p:sp>
      <p:cxnSp>
        <p:nvCxnSpPr>
          <p:cNvPr id="89" name="Gewinkelter Verbinder 88"/>
          <p:cNvCxnSpPr>
            <a:endCxn id="3099" idx="0"/>
          </p:cNvCxnSpPr>
          <p:nvPr/>
        </p:nvCxnSpPr>
        <p:spPr bwMode="auto">
          <a:xfrm rot="10800000" flipV="1">
            <a:off x="6174438" y="1705775"/>
            <a:ext cx="1221624" cy="27386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Gerader Verbinder 98"/>
          <p:cNvCxnSpPr>
            <a:cxnSpLocks/>
          </p:cNvCxnSpPr>
          <p:nvPr/>
        </p:nvCxnSpPr>
        <p:spPr bwMode="auto">
          <a:xfrm>
            <a:off x="7396062" y="1584176"/>
            <a:ext cx="0" cy="1215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Gerade Verbindung mit Pfeil 100"/>
          <p:cNvCxnSpPr>
            <a:cxnSpLocks/>
          </p:cNvCxnSpPr>
          <p:nvPr/>
        </p:nvCxnSpPr>
        <p:spPr bwMode="auto">
          <a:xfrm>
            <a:off x="8102848" y="1230256"/>
            <a:ext cx="2164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Gerade Verbindung mit Pfeil 102"/>
          <p:cNvCxnSpPr>
            <a:stCxn id="105" idx="4"/>
          </p:cNvCxnSpPr>
          <p:nvPr/>
        </p:nvCxnSpPr>
        <p:spPr bwMode="auto">
          <a:xfrm flipH="1">
            <a:off x="7396061" y="638287"/>
            <a:ext cx="1" cy="2427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Freeform 7"/>
          <p:cNvSpPr>
            <a:spLocks noChangeArrowheads="1"/>
          </p:cNvSpPr>
          <p:nvPr/>
        </p:nvSpPr>
        <p:spPr bwMode="auto">
          <a:xfrm>
            <a:off x="5328196" y="5976081"/>
            <a:ext cx="1692188" cy="74057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Ende des Arbeitstages?</a:t>
            </a:r>
          </a:p>
        </p:txBody>
      </p:sp>
      <p:cxnSp>
        <p:nvCxnSpPr>
          <p:cNvPr id="110" name="Gerade Verbindung mit Pfeil 109"/>
          <p:cNvCxnSpPr>
            <a:stCxn id="3099" idx="2"/>
            <a:endCxn id="107" idx="0"/>
          </p:cNvCxnSpPr>
          <p:nvPr/>
        </p:nvCxnSpPr>
        <p:spPr bwMode="auto">
          <a:xfrm flipH="1">
            <a:off x="6174290" y="2854417"/>
            <a:ext cx="148" cy="2053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Gerade Verbindung mit Pfeil 111"/>
          <p:cNvCxnSpPr>
            <a:stCxn id="107" idx="2"/>
            <a:endCxn id="108" idx="0"/>
          </p:cNvCxnSpPr>
          <p:nvPr/>
        </p:nvCxnSpPr>
        <p:spPr bwMode="auto">
          <a:xfrm>
            <a:off x="6174290" y="4093942"/>
            <a:ext cx="0" cy="2979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Gerade Verbindung mit Pfeil 113"/>
          <p:cNvCxnSpPr>
            <a:stCxn id="108" idx="2"/>
            <a:endCxn id="109" idx="0"/>
          </p:cNvCxnSpPr>
          <p:nvPr/>
        </p:nvCxnSpPr>
        <p:spPr bwMode="auto">
          <a:xfrm>
            <a:off x="6174290" y="5063260"/>
            <a:ext cx="0" cy="2647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Gerade Verbindung mit Pfeil 115"/>
          <p:cNvCxnSpPr>
            <a:stCxn id="109" idx="2"/>
          </p:cNvCxnSpPr>
          <p:nvPr/>
        </p:nvCxnSpPr>
        <p:spPr bwMode="auto">
          <a:xfrm>
            <a:off x="6174290" y="5760057"/>
            <a:ext cx="0" cy="2406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Gerader Verbinder 119"/>
          <p:cNvCxnSpPr/>
          <p:nvPr/>
        </p:nvCxnSpPr>
        <p:spPr bwMode="auto">
          <a:xfrm>
            <a:off x="6174290" y="6716651"/>
            <a:ext cx="0" cy="411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Text Box 53"/>
          <p:cNvSpPr txBox="1">
            <a:spLocks noChangeArrowheads="1"/>
          </p:cNvSpPr>
          <p:nvPr/>
        </p:nvSpPr>
        <p:spPr bwMode="auto">
          <a:xfrm>
            <a:off x="5832400" y="6768169"/>
            <a:ext cx="3889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137" name="Text Box 53"/>
          <p:cNvSpPr txBox="1">
            <a:spLocks noChangeArrowheads="1"/>
          </p:cNvSpPr>
          <p:nvPr/>
        </p:nvSpPr>
        <p:spPr bwMode="auto">
          <a:xfrm>
            <a:off x="5040312" y="6132921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1030" name="Gewinkelter Verbinder 1029"/>
          <p:cNvCxnSpPr>
            <a:endCxn id="108" idx="1"/>
          </p:cNvCxnSpPr>
          <p:nvPr/>
        </p:nvCxnSpPr>
        <p:spPr bwMode="auto">
          <a:xfrm rot="16200000" flipV="1">
            <a:off x="4518806" y="5536974"/>
            <a:ext cx="1618783" cy="1"/>
          </a:xfrm>
          <a:prstGeom prst="bentConnector4">
            <a:avLst>
              <a:gd name="adj1" fmla="val -241"/>
              <a:gd name="adj2" fmla="val 228601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Text Box 8"/>
          <p:cNvSpPr txBox="1">
            <a:spLocks noChangeArrowheads="1"/>
          </p:cNvSpPr>
          <p:nvPr/>
        </p:nvSpPr>
        <p:spPr bwMode="auto">
          <a:xfrm>
            <a:off x="2880072" y="2267669"/>
            <a:ext cx="2087920" cy="4792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Verwendung des Wassers in Rezeptur und </a:t>
            </a:r>
            <a:r>
              <a:rPr lang="de-DE" altLang="de-DE" sz="1200" dirty="0" err="1">
                <a:latin typeface="Arial" panose="020B0604020202020204" pitchFamily="34" charset="0"/>
              </a:rPr>
              <a:t>Defektur</a:t>
            </a:r>
            <a:endParaRPr lang="de-DE" altLang="de-DE" sz="1200" dirty="0">
              <a:latin typeface="Arial" panose="020B0604020202020204" pitchFamily="34" charset="0"/>
            </a:endParaRPr>
          </a:p>
        </p:txBody>
      </p:sp>
      <p:sp>
        <p:nvSpPr>
          <p:cNvPr id="158" name="Text Box 8"/>
          <p:cNvSpPr txBox="1">
            <a:spLocks noChangeArrowheads="1"/>
          </p:cNvSpPr>
          <p:nvPr/>
        </p:nvSpPr>
        <p:spPr bwMode="auto">
          <a:xfrm>
            <a:off x="467804" y="2267669"/>
            <a:ext cx="1972862" cy="4680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Verwendung des Wassers in Rezeptur und </a:t>
            </a:r>
            <a:r>
              <a:rPr lang="de-DE" altLang="de-DE" sz="1200" dirty="0" err="1">
                <a:latin typeface="Arial" panose="020B0604020202020204" pitchFamily="34" charset="0"/>
              </a:rPr>
              <a:t>Defektur</a:t>
            </a:r>
            <a:endParaRPr lang="de-DE" altLang="de-DE" sz="1200" dirty="0">
              <a:latin typeface="Arial" panose="020B0604020202020204" pitchFamily="34" charset="0"/>
            </a:endParaRPr>
          </a:p>
        </p:txBody>
      </p:sp>
      <p:sp>
        <p:nvSpPr>
          <p:cNvPr id="164" name="Text Box 8"/>
          <p:cNvSpPr txBox="1">
            <a:spLocks noChangeArrowheads="1"/>
          </p:cNvSpPr>
          <p:nvPr/>
        </p:nvSpPr>
        <p:spPr bwMode="auto">
          <a:xfrm>
            <a:off x="2880385" y="3491805"/>
            <a:ext cx="2087919" cy="432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Aufbewahrung bei 2-8°C im Kühlschrank</a:t>
            </a:r>
          </a:p>
        </p:txBody>
      </p:sp>
      <p:sp>
        <p:nvSpPr>
          <p:cNvPr id="165" name="Text Box 8"/>
          <p:cNvSpPr txBox="1">
            <a:spLocks noChangeArrowheads="1"/>
          </p:cNvSpPr>
          <p:nvPr/>
        </p:nvSpPr>
        <p:spPr bwMode="auto">
          <a:xfrm>
            <a:off x="467804" y="3491805"/>
            <a:ext cx="1972862" cy="432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</a:rPr>
              <a:t>Aufbewahrung bei 2-8°C im Kühlschrank</a:t>
            </a:r>
          </a:p>
        </p:txBody>
      </p:sp>
      <p:cxnSp>
        <p:nvCxnSpPr>
          <p:cNvPr id="1043" name="Gerade Verbindung mit Pfeil 1042"/>
          <p:cNvCxnSpPr>
            <a:stCxn id="3100" idx="4"/>
            <a:endCxn id="40" idx="0"/>
          </p:cNvCxnSpPr>
          <p:nvPr/>
        </p:nvCxnSpPr>
        <p:spPr bwMode="auto">
          <a:xfrm flipH="1">
            <a:off x="3924344" y="620762"/>
            <a:ext cx="4577" cy="2787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5" name="Gerade Verbindung mit Pfeil 1044"/>
          <p:cNvCxnSpPr>
            <a:stCxn id="61" idx="4"/>
            <a:endCxn id="59" idx="0"/>
          </p:cNvCxnSpPr>
          <p:nvPr/>
        </p:nvCxnSpPr>
        <p:spPr bwMode="auto">
          <a:xfrm>
            <a:off x="1445938" y="620762"/>
            <a:ext cx="8297" cy="2787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7" name="Gerade Verbindung mit Pfeil 1046"/>
          <p:cNvCxnSpPr>
            <a:stCxn id="59" idx="2"/>
            <a:endCxn id="158" idx="0"/>
          </p:cNvCxnSpPr>
          <p:nvPr/>
        </p:nvCxnSpPr>
        <p:spPr bwMode="auto">
          <a:xfrm>
            <a:off x="1454235" y="1727609"/>
            <a:ext cx="0" cy="5400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9" name="Gerade Verbindung mit Pfeil 1048"/>
          <p:cNvCxnSpPr>
            <a:stCxn id="158" idx="2"/>
            <a:endCxn id="165" idx="0"/>
          </p:cNvCxnSpPr>
          <p:nvPr/>
        </p:nvCxnSpPr>
        <p:spPr bwMode="auto">
          <a:xfrm>
            <a:off x="1454235" y="2735721"/>
            <a:ext cx="0" cy="7560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1" name="Gerade Verbindung mit Pfeil 1050"/>
          <p:cNvCxnSpPr>
            <a:stCxn id="157" idx="2"/>
            <a:endCxn id="164" idx="0"/>
          </p:cNvCxnSpPr>
          <p:nvPr/>
        </p:nvCxnSpPr>
        <p:spPr bwMode="auto">
          <a:xfrm>
            <a:off x="3924032" y="2746915"/>
            <a:ext cx="313" cy="7448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6" name="Freeform 7"/>
          <p:cNvSpPr>
            <a:spLocks noChangeArrowheads="1"/>
          </p:cNvSpPr>
          <p:nvPr/>
        </p:nvSpPr>
        <p:spPr bwMode="auto">
          <a:xfrm>
            <a:off x="467804" y="4967969"/>
            <a:ext cx="1972861" cy="74057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Ende </a:t>
            </a:r>
            <a:br>
              <a:rPr lang="de-DE" altLang="de-DE" sz="1000" dirty="0">
                <a:latin typeface="Arial" panose="020B0604020202020204" pitchFamily="34" charset="0"/>
              </a:rPr>
            </a:br>
            <a:r>
              <a:rPr lang="de-DE" altLang="de-DE" sz="1000" dirty="0">
                <a:latin typeface="Arial" panose="020B0604020202020204" pitchFamily="34" charset="0"/>
              </a:rPr>
              <a:t>des Arbeitstages?</a:t>
            </a:r>
          </a:p>
        </p:txBody>
      </p:sp>
      <p:sp>
        <p:nvSpPr>
          <p:cNvPr id="177" name="Freeform 7"/>
          <p:cNvSpPr>
            <a:spLocks noChangeArrowheads="1"/>
          </p:cNvSpPr>
          <p:nvPr/>
        </p:nvSpPr>
        <p:spPr bwMode="auto">
          <a:xfrm>
            <a:off x="2880072" y="4967969"/>
            <a:ext cx="2087920" cy="74057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0"/>
          <a:lstStyle/>
          <a:p>
            <a:pPr algn="ctr"/>
            <a:r>
              <a:rPr lang="de-DE" altLang="de-DE" sz="1000" dirty="0">
                <a:latin typeface="Arial" panose="020B0604020202020204" pitchFamily="34" charset="0"/>
              </a:rPr>
              <a:t>Ende </a:t>
            </a:r>
            <a:br>
              <a:rPr lang="de-DE" altLang="de-DE" sz="1000" dirty="0">
                <a:latin typeface="Arial" panose="020B0604020202020204" pitchFamily="34" charset="0"/>
              </a:rPr>
            </a:br>
            <a:r>
              <a:rPr lang="de-DE" altLang="de-DE" sz="1000" dirty="0">
                <a:latin typeface="Arial" panose="020B0604020202020204" pitchFamily="34" charset="0"/>
              </a:rPr>
              <a:t>des Arbeitstages?</a:t>
            </a:r>
          </a:p>
        </p:txBody>
      </p:sp>
      <p:cxnSp>
        <p:nvCxnSpPr>
          <p:cNvPr id="134" name="Gerade Verbindung mit Pfeil 133"/>
          <p:cNvCxnSpPr>
            <a:stCxn id="165" idx="2"/>
          </p:cNvCxnSpPr>
          <p:nvPr/>
        </p:nvCxnSpPr>
        <p:spPr bwMode="auto">
          <a:xfrm>
            <a:off x="1454235" y="3923853"/>
            <a:ext cx="0" cy="10441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Gewinkelter Verbinder 138"/>
          <p:cNvCxnSpPr/>
          <p:nvPr/>
        </p:nvCxnSpPr>
        <p:spPr bwMode="auto">
          <a:xfrm>
            <a:off x="1445938" y="5708539"/>
            <a:ext cx="2658270" cy="1419669"/>
          </a:xfrm>
          <a:prstGeom prst="bentConnector3">
            <a:avLst>
              <a:gd name="adj1" fmla="val 22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7" name="Gewinkelter Verbinder 196"/>
          <p:cNvCxnSpPr>
            <a:endCxn id="158" idx="1"/>
          </p:cNvCxnSpPr>
          <p:nvPr/>
        </p:nvCxnSpPr>
        <p:spPr bwMode="auto">
          <a:xfrm rot="16200000" flipV="1">
            <a:off x="-950475" y="3919974"/>
            <a:ext cx="2836560" cy="1"/>
          </a:xfrm>
          <a:prstGeom prst="bentConnector4">
            <a:avLst>
              <a:gd name="adj1" fmla="val 365"/>
              <a:gd name="adj2" fmla="val 228601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9" name="Text Box 53"/>
          <p:cNvSpPr txBox="1">
            <a:spLocks noChangeArrowheads="1"/>
          </p:cNvSpPr>
          <p:nvPr/>
        </p:nvSpPr>
        <p:spPr bwMode="auto">
          <a:xfrm>
            <a:off x="143768" y="5003973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3072" name="Gerade Verbindung mit Pfeil 3071"/>
          <p:cNvCxnSpPr>
            <a:stCxn id="164" idx="2"/>
          </p:cNvCxnSpPr>
          <p:nvPr/>
        </p:nvCxnSpPr>
        <p:spPr bwMode="auto">
          <a:xfrm flipH="1">
            <a:off x="3924032" y="3923853"/>
            <a:ext cx="313" cy="10441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76" name="Gerader Verbinder 3075"/>
          <p:cNvCxnSpPr/>
          <p:nvPr/>
        </p:nvCxnSpPr>
        <p:spPr bwMode="auto">
          <a:xfrm>
            <a:off x="3924032" y="5708539"/>
            <a:ext cx="0" cy="14196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5" name="Text Box 53"/>
          <p:cNvSpPr txBox="1">
            <a:spLocks noChangeArrowheads="1"/>
          </p:cNvSpPr>
          <p:nvPr/>
        </p:nvSpPr>
        <p:spPr bwMode="auto">
          <a:xfrm>
            <a:off x="3499246" y="6084093"/>
            <a:ext cx="3889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216" name="Text Box 53"/>
          <p:cNvSpPr txBox="1">
            <a:spLocks noChangeArrowheads="1"/>
          </p:cNvSpPr>
          <p:nvPr/>
        </p:nvSpPr>
        <p:spPr bwMode="auto">
          <a:xfrm>
            <a:off x="1014970" y="6084093"/>
            <a:ext cx="3889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ja</a:t>
            </a:r>
          </a:p>
        </p:txBody>
      </p:sp>
      <p:cxnSp>
        <p:nvCxnSpPr>
          <p:cNvPr id="217" name="Gewinkelter Verbinder 216"/>
          <p:cNvCxnSpPr/>
          <p:nvPr/>
        </p:nvCxnSpPr>
        <p:spPr bwMode="auto">
          <a:xfrm rot="16200000" flipV="1">
            <a:off x="1461791" y="3945732"/>
            <a:ext cx="2836560" cy="1"/>
          </a:xfrm>
          <a:prstGeom prst="bentConnector4">
            <a:avLst>
              <a:gd name="adj1" fmla="val 365"/>
              <a:gd name="adj2" fmla="val 228601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2592040" y="5003973"/>
            <a:ext cx="48736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800" dirty="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48A16700-8E60-EDD8-27FD-FFB94F3BCCEC}"/>
              </a:ext>
            </a:extLst>
          </p:cNvPr>
          <p:cNvCxnSpPr>
            <a:cxnSpLocks/>
          </p:cNvCxnSpPr>
          <p:nvPr/>
        </p:nvCxnSpPr>
        <p:spPr bwMode="auto">
          <a:xfrm flipV="1">
            <a:off x="9397554" y="5828506"/>
            <a:ext cx="295390" cy="45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5FCFFB9-BDBA-D69A-BEEE-6F0429175343}"/>
              </a:ext>
            </a:extLst>
          </p:cNvPr>
          <p:cNvCxnSpPr>
            <a:cxnSpLocks/>
          </p:cNvCxnSpPr>
          <p:nvPr/>
        </p:nvCxnSpPr>
        <p:spPr bwMode="auto">
          <a:xfrm>
            <a:off x="9692944" y="3919974"/>
            <a:ext cx="57" cy="19078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3B0C7F36-9699-8D5E-790F-E8FC77BF2EC6}"/>
              </a:ext>
            </a:extLst>
          </p:cNvPr>
          <p:cNvCxnSpPr>
            <a:cxnSpLocks/>
            <a:endCxn id="52" idx="3"/>
          </p:cNvCxnSpPr>
          <p:nvPr/>
        </p:nvCxnSpPr>
        <p:spPr bwMode="auto">
          <a:xfrm flipH="1">
            <a:off x="9389438" y="3924518"/>
            <a:ext cx="3035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0233427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Benutzerdefiniert</PresentationFormat>
  <Paragraphs>60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StarBats</vt:lpstr>
      <vt:lpstr>Times New Roman</vt:lpstr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Lehmann, Guido</dc:creator>
  <cp:lastModifiedBy>Reimer, Elisabeth</cp:lastModifiedBy>
  <cp:revision>227</cp:revision>
  <cp:lastPrinted>2018-03-23T14:32:09Z</cp:lastPrinted>
  <dcterms:created xsi:type="dcterms:W3CDTF">2002-12-09T13:29:54Z</dcterms:created>
  <dcterms:modified xsi:type="dcterms:W3CDTF">2023-06-09T11:45:29Z</dcterms:modified>
</cp:coreProperties>
</file>