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72" d="100"/>
          <a:sy n="172" d="100"/>
        </p:scale>
        <p:origin x="106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E09D-3FC9-4D27-80C4-0D2C0C71E3A6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7FD2-3050-4275-A046-5F07CE25EF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516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E09D-3FC9-4D27-80C4-0D2C0C71E3A6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7FD2-3050-4275-A046-5F07CE25EF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320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E09D-3FC9-4D27-80C4-0D2C0C71E3A6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7FD2-3050-4275-A046-5F07CE25EF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39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E09D-3FC9-4D27-80C4-0D2C0C71E3A6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7FD2-3050-4275-A046-5F07CE25EF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984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E09D-3FC9-4D27-80C4-0D2C0C71E3A6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7FD2-3050-4275-A046-5F07CE25EF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267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E09D-3FC9-4D27-80C4-0D2C0C71E3A6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7FD2-3050-4275-A046-5F07CE25EF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069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E09D-3FC9-4D27-80C4-0D2C0C71E3A6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7FD2-3050-4275-A046-5F07CE25EF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6008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E09D-3FC9-4D27-80C4-0D2C0C71E3A6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7FD2-3050-4275-A046-5F07CE25EF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6911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E09D-3FC9-4D27-80C4-0D2C0C71E3A6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7FD2-3050-4275-A046-5F07CE25EF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65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E09D-3FC9-4D27-80C4-0D2C0C71E3A6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7FD2-3050-4275-A046-5F07CE25EF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414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E09D-3FC9-4D27-80C4-0D2C0C71E3A6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7FD2-3050-4275-A046-5F07CE25EF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44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4E09D-3FC9-4D27-80C4-0D2C0C71E3A6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87FD2-3050-4275-A046-5F07CE25EF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963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D4A57C97-F3E1-7708-00B6-756B2AAE10F7}"/>
              </a:ext>
            </a:extLst>
          </p:cNvPr>
          <p:cNvGrpSpPr/>
          <p:nvPr/>
        </p:nvGrpSpPr>
        <p:grpSpPr>
          <a:xfrm>
            <a:off x="634365" y="535100"/>
            <a:ext cx="5758016" cy="8812735"/>
            <a:chOff x="1127760" y="273956"/>
            <a:chExt cx="10236472" cy="15667084"/>
          </a:xfrm>
        </p:grpSpPr>
        <p:grpSp>
          <p:nvGrpSpPr>
            <p:cNvPr id="2" name="Gruppieren 1">
              <a:extLst>
                <a:ext uri="{FF2B5EF4-FFF2-40B4-BE49-F238E27FC236}">
                  <a16:creationId xmlns:a16="http://schemas.microsoft.com/office/drawing/2014/main" id="{9568FE04-D594-3495-B61A-A2A95CE3C985}"/>
                </a:ext>
              </a:extLst>
            </p:cNvPr>
            <p:cNvGrpSpPr/>
            <p:nvPr/>
          </p:nvGrpSpPr>
          <p:grpSpPr>
            <a:xfrm>
              <a:off x="1127760" y="1422400"/>
              <a:ext cx="10236472" cy="14518640"/>
              <a:chOff x="1127760" y="1036320"/>
              <a:chExt cx="10236472" cy="14518640"/>
            </a:xfrm>
          </p:grpSpPr>
          <p:cxnSp>
            <p:nvCxnSpPr>
              <p:cNvPr id="21" name="Gerade Verbindung mit Pfeil 20">
                <a:extLst>
                  <a:ext uri="{FF2B5EF4-FFF2-40B4-BE49-F238E27FC236}">
                    <a16:creationId xmlns:a16="http://schemas.microsoft.com/office/drawing/2014/main" id="{F00020FC-102D-A239-7FC2-28187D3F01F5}"/>
                  </a:ext>
                </a:extLst>
              </p:cNvPr>
              <p:cNvCxnSpPr>
                <a:stCxn id="8" idx="2"/>
              </p:cNvCxnSpPr>
              <p:nvPr/>
            </p:nvCxnSpPr>
            <p:spPr>
              <a:xfrm flipH="1">
                <a:off x="2418080" y="2194560"/>
                <a:ext cx="5080" cy="58928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uppieren 45">
                <a:extLst>
                  <a:ext uri="{FF2B5EF4-FFF2-40B4-BE49-F238E27FC236}">
                    <a16:creationId xmlns:a16="http://schemas.microsoft.com/office/drawing/2014/main" id="{B502C788-7EC9-882D-7D9D-839F1F428254}"/>
                  </a:ext>
                </a:extLst>
              </p:cNvPr>
              <p:cNvGrpSpPr/>
              <p:nvPr/>
            </p:nvGrpSpPr>
            <p:grpSpPr>
              <a:xfrm>
                <a:off x="1137920" y="1036320"/>
                <a:ext cx="2570480" cy="1158240"/>
                <a:chOff x="1137920" y="1036320"/>
                <a:chExt cx="2570480" cy="1158240"/>
              </a:xfrm>
            </p:grpSpPr>
            <p:sp>
              <p:nvSpPr>
                <p:cNvPr id="8" name="Rechteck: abgerundete Ecken 7">
                  <a:extLst>
                    <a:ext uri="{FF2B5EF4-FFF2-40B4-BE49-F238E27FC236}">
                      <a16:creationId xmlns:a16="http://schemas.microsoft.com/office/drawing/2014/main" id="{AB2BB865-1B85-108A-4AC5-3C95505FDFD3}"/>
                    </a:ext>
                  </a:extLst>
                </p:cNvPr>
                <p:cNvSpPr/>
                <p:nvPr/>
              </p:nvSpPr>
              <p:spPr>
                <a:xfrm>
                  <a:off x="1137920" y="1036320"/>
                  <a:ext cx="2570480" cy="1158240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597"/>
                </a:p>
              </p:txBody>
            </p:sp>
            <p:sp>
              <p:nvSpPr>
                <p:cNvPr id="29" name="Textfeld 28">
                  <a:extLst>
                    <a:ext uri="{FF2B5EF4-FFF2-40B4-BE49-F238E27FC236}">
                      <a16:creationId xmlns:a16="http://schemas.microsoft.com/office/drawing/2014/main" id="{760E019E-792C-9856-BDF5-94D3C43C24B9}"/>
                    </a:ext>
                  </a:extLst>
                </p:cNvPr>
                <p:cNvSpPr txBox="1"/>
                <p:nvPr/>
              </p:nvSpPr>
              <p:spPr>
                <a:xfrm>
                  <a:off x="1188720" y="1113920"/>
                  <a:ext cx="2499360" cy="10263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788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Erweiterte Medikationsberatung bei Polymedikation im Alten- und Pflegeheim</a:t>
                  </a:r>
                </a:p>
              </p:txBody>
            </p:sp>
          </p:grpSp>
          <p:grpSp>
            <p:nvGrpSpPr>
              <p:cNvPr id="38" name="Gruppieren 37">
                <a:extLst>
                  <a:ext uri="{FF2B5EF4-FFF2-40B4-BE49-F238E27FC236}">
                    <a16:creationId xmlns:a16="http://schemas.microsoft.com/office/drawing/2014/main" id="{FA3CFAC2-6CB8-27DB-0545-E56F32ED1AB9}"/>
                  </a:ext>
                </a:extLst>
              </p:cNvPr>
              <p:cNvGrpSpPr/>
              <p:nvPr/>
            </p:nvGrpSpPr>
            <p:grpSpPr>
              <a:xfrm>
                <a:off x="1137920" y="14396720"/>
                <a:ext cx="2540000" cy="1158240"/>
                <a:chOff x="1137920" y="14396720"/>
                <a:chExt cx="2540000" cy="1158240"/>
              </a:xfrm>
            </p:grpSpPr>
            <p:sp>
              <p:nvSpPr>
                <p:cNvPr id="9" name="Rechteck: abgerundete Ecken 8">
                  <a:extLst>
                    <a:ext uri="{FF2B5EF4-FFF2-40B4-BE49-F238E27FC236}">
                      <a16:creationId xmlns:a16="http://schemas.microsoft.com/office/drawing/2014/main" id="{17452A17-ADFB-A908-15A8-AD5B5F8EE7EE}"/>
                    </a:ext>
                  </a:extLst>
                </p:cNvPr>
                <p:cNvSpPr/>
                <p:nvPr/>
              </p:nvSpPr>
              <p:spPr>
                <a:xfrm>
                  <a:off x="1137920" y="14396720"/>
                  <a:ext cx="2540000" cy="1158240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597"/>
                </a:p>
              </p:txBody>
            </p:sp>
            <p:sp>
              <p:nvSpPr>
                <p:cNvPr id="30" name="Textfeld 29">
                  <a:extLst>
                    <a:ext uri="{FF2B5EF4-FFF2-40B4-BE49-F238E27FC236}">
                      <a16:creationId xmlns:a16="http://schemas.microsoft.com/office/drawing/2014/main" id="{B88F0A92-4D9E-3530-9416-25475C2950F4}"/>
                    </a:ext>
                  </a:extLst>
                </p:cNvPr>
                <p:cNvSpPr txBox="1"/>
                <p:nvPr/>
              </p:nvSpPr>
              <p:spPr>
                <a:xfrm>
                  <a:off x="1360638" y="14834302"/>
                  <a:ext cx="2155524" cy="3797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788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Dienstleistungsende</a:t>
                  </a:r>
                </a:p>
              </p:txBody>
            </p:sp>
          </p:grpSp>
          <p:grpSp>
            <p:nvGrpSpPr>
              <p:cNvPr id="114" name="Gruppieren 113">
                <a:extLst>
                  <a:ext uri="{FF2B5EF4-FFF2-40B4-BE49-F238E27FC236}">
                    <a16:creationId xmlns:a16="http://schemas.microsoft.com/office/drawing/2014/main" id="{6F77DFC2-7873-2BA6-455B-CCCEBC640EB7}"/>
                  </a:ext>
                </a:extLst>
              </p:cNvPr>
              <p:cNvGrpSpPr/>
              <p:nvPr/>
            </p:nvGrpSpPr>
            <p:grpSpPr>
              <a:xfrm>
                <a:off x="1137920" y="4480560"/>
                <a:ext cx="9535432" cy="1158240"/>
                <a:chOff x="1137920" y="4480560"/>
                <a:chExt cx="9535432" cy="1158240"/>
              </a:xfrm>
            </p:grpSpPr>
            <p:sp>
              <p:nvSpPr>
                <p:cNvPr id="80" name="Textfeld 79">
                  <a:extLst>
                    <a:ext uri="{FF2B5EF4-FFF2-40B4-BE49-F238E27FC236}">
                      <a16:creationId xmlns:a16="http://schemas.microsoft.com/office/drawing/2014/main" id="{FA5DFB53-E08A-F55C-F2F4-AD8D45CC2546}"/>
                    </a:ext>
                  </a:extLst>
                </p:cNvPr>
                <p:cNvSpPr txBox="1"/>
                <p:nvPr/>
              </p:nvSpPr>
              <p:spPr>
                <a:xfrm>
                  <a:off x="5264222" y="4707204"/>
                  <a:ext cx="5409130" cy="8107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96441" indent="-96441">
                    <a:buSzPts val="800"/>
                    <a:buFont typeface="Arial" panose="020B0604020202020204" pitchFamily="34" charset="0"/>
                    <a:buChar char="•"/>
                  </a:pPr>
                  <a:r>
                    <a:rPr lang="de-DE" sz="59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Strukturiertes Medikationsgespräch mit Patient*in und ggf. Pflegefachkraft mittels Brown-Bag-Review im Alten - &amp; Pflegeheim </a:t>
                  </a:r>
                  <a:r>
                    <a:rPr lang="de-DE" sz="591" dirty="0">
                      <a:solidFill>
                        <a:srgbClr val="008080"/>
                      </a:solidFill>
                      <a:latin typeface="Arial" panose="020B0604020202020204" pitchFamily="34" charset="0"/>
                    </a:rPr>
                    <a:t>(Arbeitshilfe Datenerfassung)</a:t>
                  </a:r>
                  <a:endParaRPr lang="de-DE" sz="591" dirty="0">
                    <a:solidFill>
                      <a:srgbClr val="D26D19"/>
                    </a:solidFill>
                    <a:latin typeface="Arial" panose="020B0604020202020204" pitchFamily="34" charset="0"/>
                  </a:endParaRPr>
                </a:p>
                <a:p>
                  <a:pPr marL="96441" indent="-96441">
                    <a:buSzPts val="800"/>
                    <a:buFont typeface="Arial" panose="020B0604020202020204" pitchFamily="34" charset="0"/>
                    <a:buChar char="•"/>
                  </a:pPr>
                  <a:r>
                    <a:rPr lang="de-DE" sz="59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Berücksichtigung weiterer vorhandener Datenquellen </a:t>
                  </a:r>
                </a:p>
                <a:p>
                  <a:pPr marL="96441" indent="-96441">
                    <a:buSzPts val="800"/>
                    <a:buFont typeface="Arial" panose="020B0604020202020204" pitchFamily="34" charset="0"/>
                    <a:buChar char="•"/>
                  </a:pPr>
                  <a:r>
                    <a:rPr lang="de-DE" sz="59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Termin für ein Abschlussgespräch vereinbaren</a:t>
                  </a:r>
                  <a:endParaRPr lang="de-DE" sz="591" dirty="0"/>
                </a:p>
              </p:txBody>
            </p:sp>
            <p:grpSp>
              <p:nvGrpSpPr>
                <p:cNvPr id="113" name="Gruppieren 112">
                  <a:extLst>
                    <a:ext uri="{FF2B5EF4-FFF2-40B4-BE49-F238E27FC236}">
                      <a16:creationId xmlns:a16="http://schemas.microsoft.com/office/drawing/2014/main" id="{3D1D639F-F58B-6E76-B8F2-FBBA8DE0C363}"/>
                    </a:ext>
                  </a:extLst>
                </p:cNvPr>
                <p:cNvGrpSpPr/>
                <p:nvPr/>
              </p:nvGrpSpPr>
              <p:grpSpPr>
                <a:xfrm>
                  <a:off x="1137920" y="4480560"/>
                  <a:ext cx="4204100" cy="1158240"/>
                  <a:chOff x="1137920" y="4480560"/>
                  <a:chExt cx="4204100" cy="1158240"/>
                </a:xfrm>
              </p:grpSpPr>
              <p:grpSp>
                <p:nvGrpSpPr>
                  <p:cNvPr id="67" name="Gruppieren 66">
                    <a:extLst>
                      <a:ext uri="{FF2B5EF4-FFF2-40B4-BE49-F238E27FC236}">
                        <a16:creationId xmlns:a16="http://schemas.microsoft.com/office/drawing/2014/main" id="{6752920F-6A79-0F64-A6E7-5204FF6F5D1B}"/>
                      </a:ext>
                    </a:extLst>
                  </p:cNvPr>
                  <p:cNvGrpSpPr/>
                  <p:nvPr/>
                </p:nvGrpSpPr>
                <p:grpSpPr>
                  <a:xfrm>
                    <a:off x="1137920" y="4480560"/>
                    <a:ext cx="3915342" cy="1158240"/>
                    <a:chOff x="1137920" y="4480560"/>
                    <a:chExt cx="3915342" cy="1158240"/>
                  </a:xfrm>
                </p:grpSpPr>
                <p:grpSp>
                  <p:nvGrpSpPr>
                    <p:cNvPr id="44" name="Gruppieren 43">
                      <a:extLst>
                        <a:ext uri="{FF2B5EF4-FFF2-40B4-BE49-F238E27FC236}">
                          <a16:creationId xmlns:a16="http://schemas.microsoft.com/office/drawing/2014/main" id="{87DD45A6-4AA6-DF52-5DB2-8A9586786E7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37920" y="4480560"/>
                      <a:ext cx="2540000" cy="1158240"/>
                      <a:chOff x="1137920" y="4480560"/>
                      <a:chExt cx="2540000" cy="1158240"/>
                    </a:xfrm>
                  </p:grpSpPr>
                  <p:sp>
                    <p:nvSpPr>
                      <p:cNvPr id="13" name="Rechteck 12">
                        <a:extLst>
                          <a:ext uri="{FF2B5EF4-FFF2-40B4-BE49-F238E27FC236}">
                            <a16:creationId xmlns:a16="http://schemas.microsoft.com/office/drawing/2014/main" id="{C6200542-0C92-18A0-FE4C-04314B155CD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37920" y="4480560"/>
                        <a:ext cx="2540000" cy="1158240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597"/>
                      </a:p>
                    </p:txBody>
                  </p:sp>
                  <p:sp>
                    <p:nvSpPr>
                      <p:cNvPr id="32" name="Textfeld 31">
                        <a:extLst>
                          <a:ext uri="{FF2B5EF4-FFF2-40B4-BE49-F238E27FC236}">
                            <a16:creationId xmlns:a16="http://schemas.microsoft.com/office/drawing/2014/main" id="{A2B2EB42-430E-3D6F-F292-9E6A9E81182D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1436837" y="4757710"/>
                        <a:ext cx="1926923" cy="59526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de-DE" sz="788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rPr>
                          <a:t>Datenerhebung und Datenerfassung</a:t>
                        </a:r>
                        <a:endParaRPr lang="de-DE" sz="788" dirty="0"/>
                      </a:p>
                    </p:txBody>
                  </p:sp>
                </p:grpSp>
                <p:cxnSp>
                  <p:nvCxnSpPr>
                    <p:cNvPr id="50" name="Gerader Verbinder 49">
                      <a:extLst>
                        <a:ext uri="{FF2B5EF4-FFF2-40B4-BE49-F238E27FC236}">
                          <a16:creationId xmlns:a16="http://schemas.microsoft.com/office/drawing/2014/main" id="{EBF96AF5-CAF3-E928-2F98-84B98130D526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3677920" y="5059680"/>
                      <a:ext cx="1368926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Gerader Verbinder 57">
                      <a:extLst>
                        <a:ext uri="{FF2B5EF4-FFF2-40B4-BE49-F238E27FC236}">
                          <a16:creationId xmlns:a16="http://schemas.microsoft.com/office/drawing/2014/main" id="{0329FEB7-0587-5E92-B5CF-7F0610BB136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053262" y="4576144"/>
                      <a:ext cx="0" cy="106265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5" name="Gerader Verbinder 94">
                    <a:extLst>
                      <a:ext uri="{FF2B5EF4-FFF2-40B4-BE49-F238E27FC236}">
                        <a16:creationId xmlns:a16="http://schemas.microsoft.com/office/drawing/2014/main" id="{403A4012-283A-2492-5AAB-42070D0FE03B}"/>
                      </a:ext>
                    </a:extLst>
                  </p:cNvPr>
                  <p:cNvCxnSpPr/>
                  <p:nvPr/>
                </p:nvCxnSpPr>
                <p:spPr>
                  <a:xfrm>
                    <a:off x="5053262" y="4576144"/>
                    <a:ext cx="28875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Gerader Verbinder 95">
                    <a:extLst>
                      <a:ext uri="{FF2B5EF4-FFF2-40B4-BE49-F238E27FC236}">
                        <a16:creationId xmlns:a16="http://schemas.microsoft.com/office/drawing/2014/main" id="{6491B2AF-B248-0492-8289-6ADA9CF5B9F6}"/>
                      </a:ext>
                    </a:extLst>
                  </p:cNvPr>
                  <p:cNvCxnSpPr/>
                  <p:nvPr/>
                </p:nvCxnSpPr>
                <p:spPr>
                  <a:xfrm>
                    <a:off x="5053262" y="5636318"/>
                    <a:ext cx="28875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5" name="Gruppieren 124">
                <a:extLst>
                  <a:ext uri="{FF2B5EF4-FFF2-40B4-BE49-F238E27FC236}">
                    <a16:creationId xmlns:a16="http://schemas.microsoft.com/office/drawing/2014/main" id="{845F67CE-6D55-ABFE-6FF6-F0E5790FB21E}"/>
                  </a:ext>
                </a:extLst>
              </p:cNvPr>
              <p:cNvGrpSpPr/>
              <p:nvPr/>
            </p:nvGrpSpPr>
            <p:grpSpPr>
              <a:xfrm>
                <a:off x="1168400" y="5984240"/>
                <a:ext cx="10174978" cy="1158240"/>
                <a:chOff x="1168400" y="5984240"/>
                <a:chExt cx="10174978" cy="1158240"/>
              </a:xfrm>
            </p:grpSpPr>
            <p:grpSp>
              <p:nvGrpSpPr>
                <p:cNvPr id="68" name="Gruppieren 67">
                  <a:extLst>
                    <a:ext uri="{FF2B5EF4-FFF2-40B4-BE49-F238E27FC236}">
                      <a16:creationId xmlns:a16="http://schemas.microsoft.com/office/drawing/2014/main" id="{AAE215FB-F2B6-D7EF-973F-7762796BED95}"/>
                    </a:ext>
                  </a:extLst>
                </p:cNvPr>
                <p:cNvGrpSpPr/>
                <p:nvPr/>
              </p:nvGrpSpPr>
              <p:grpSpPr>
                <a:xfrm>
                  <a:off x="1168400" y="5984240"/>
                  <a:ext cx="3908926" cy="1158240"/>
                  <a:chOff x="1168400" y="5984240"/>
                  <a:chExt cx="3908926" cy="1158240"/>
                </a:xfrm>
              </p:grpSpPr>
              <p:grpSp>
                <p:nvGrpSpPr>
                  <p:cNvPr id="43" name="Gruppieren 42">
                    <a:extLst>
                      <a:ext uri="{FF2B5EF4-FFF2-40B4-BE49-F238E27FC236}">
                        <a16:creationId xmlns:a16="http://schemas.microsoft.com/office/drawing/2014/main" id="{911F80A9-00D9-B492-28DC-4DA38E6B78AE}"/>
                      </a:ext>
                    </a:extLst>
                  </p:cNvPr>
                  <p:cNvGrpSpPr/>
                  <p:nvPr/>
                </p:nvGrpSpPr>
                <p:grpSpPr>
                  <a:xfrm>
                    <a:off x="1168400" y="5984240"/>
                    <a:ext cx="2540000" cy="1158240"/>
                    <a:chOff x="1168400" y="5984240"/>
                    <a:chExt cx="2540000" cy="1158240"/>
                  </a:xfrm>
                </p:grpSpPr>
                <p:sp>
                  <p:nvSpPr>
                    <p:cNvPr id="15" name="Rechteck 14">
                      <a:extLst>
                        <a:ext uri="{FF2B5EF4-FFF2-40B4-BE49-F238E27FC236}">
                          <a16:creationId xmlns:a16="http://schemas.microsoft.com/office/drawing/2014/main" id="{1BF7366C-5FFD-8359-98A8-004C618B92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8400" y="5984240"/>
                      <a:ext cx="2540000" cy="1158240"/>
                    </a:xfrm>
                    <a:prstGeom prst="rect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597"/>
                    </a:p>
                  </p:txBody>
                </p:sp>
                <p:sp>
                  <p:nvSpPr>
                    <p:cNvPr id="33" name="Textfeld 32">
                      <a:extLst>
                        <a:ext uri="{FF2B5EF4-FFF2-40B4-BE49-F238E27FC236}">
                          <a16:creationId xmlns:a16="http://schemas.microsoft.com/office/drawing/2014/main" id="{9D21B7A2-9EAD-8C89-57E7-501DB4800F2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273877" y="6247429"/>
                      <a:ext cx="2329045" cy="59526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de-DE" sz="788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Pharmazeutische </a:t>
                      </a:r>
                    </a:p>
                    <a:p>
                      <a:pPr algn="ctr"/>
                      <a:r>
                        <a:rPr lang="de-DE" sz="788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AMTS-Prüfung</a:t>
                      </a:r>
                      <a:endParaRPr lang="de-DE" sz="788" dirty="0"/>
                    </a:p>
                  </p:txBody>
                </p:sp>
              </p:grpSp>
              <p:cxnSp>
                <p:nvCxnSpPr>
                  <p:cNvPr id="51" name="Gerader Verbinder 50">
                    <a:extLst>
                      <a:ext uri="{FF2B5EF4-FFF2-40B4-BE49-F238E27FC236}">
                        <a16:creationId xmlns:a16="http://schemas.microsoft.com/office/drawing/2014/main" id="{1036484C-5E07-10F4-BD7F-3C5279205C35}"/>
                      </a:ext>
                    </a:extLst>
                  </p:cNvPr>
                  <p:cNvCxnSpPr/>
                  <p:nvPr/>
                </p:nvCxnSpPr>
                <p:spPr>
                  <a:xfrm>
                    <a:off x="3708400" y="6570970"/>
                    <a:ext cx="1368926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Gerader Verbinder 60">
                    <a:extLst>
                      <a:ext uri="{FF2B5EF4-FFF2-40B4-BE49-F238E27FC236}">
                        <a16:creationId xmlns:a16="http://schemas.microsoft.com/office/drawing/2014/main" id="{54966ECC-A756-32DC-C711-D736BA76A7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077326" y="6058186"/>
                    <a:ext cx="0" cy="990695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3" name="Textfeld 82">
                  <a:extLst>
                    <a:ext uri="{FF2B5EF4-FFF2-40B4-BE49-F238E27FC236}">
                      <a16:creationId xmlns:a16="http://schemas.microsoft.com/office/drawing/2014/main" id="{7918A89B-6E5F-81EC-9B01-8396366A63A6}"/>
                    </a:ext>
                  </a:extLst>
                </p:cNvPr>
                <p:cNvSpPr txBox="1"/>
                <p:nvPr/>
              </p:nvSpPr>
              <p:spPr>
                <a:xfrm>
                  <a:off x="5249384" y="6140060"/>
                  <a:ext cx="6093994" cy="97234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96441" indent="-96441">
                    <a:buSzPts val="800"/>
                    <a:buFont typeface="Arial" panose="020B0604020202020204" pitchFamily="34" charset="0"/>
                    <a:buChar char="•"/>
                  </a:pPr>
                  <a:r>
                    <a:rPr lang="de-DE" sz="59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Systematische Prüfung auf ABP entsprechend Leitlinie der BAK zur Qualitätssicherung: Medikationsanalyse</a:t>
                  </a:r>
                </a:p>
                <a:p>
                  <a:pPr marL="96441" indent="-96441">
                    <a:buSzPts val="800"/>
                    <a:buFont typeface="Arial" panose="020B0604020202020204" pitchFamily="34" charset="0"/>
                    <a:buChar char="•"/>
                  </a:pPr>
                  <a:r>
                    <a:rPr lang="de-DE" sz="59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Berücksichtigung von Laborwerten und ärztlichen Diagnosen aus z. B. Arzt- und </a:t>
                  </a:r>
                  <a:r>
                    <a:rPr lang="de-DE" sz="591" dirty="0" err="1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Entlassbriefen</a:t>
                  </a:r>
                  <a:r>
                    <a:rPr lang="de-DE" sz="59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, sofern aktuell und für Prüfung relevant und der Apotheke durch den/die Patient*in zugänglich gemacht</a:t>
                  </a:r>
                  <a:endParaRPr lang="de-DE" sz="591" dirty="0"/>
                </a:p>
              </p:txBody>
            </p:sp>
            <p:cxnSp>
              <p:nvCxnSpPr>
                <p:cNvPr id="97" name="Gerader Verbinder 96">
                  <a:extLst>
                    <a:ext uri="{FF2B5EF4-FFF2-40B4-BE49-F238E27FC236}">
                      <a16:creationId xmlns:a16="http://schemas.microsoft.com/office/drawing/2014/main" id="{107D21B0-A83D-4B1D-F01A-E9B490A604B7}"/>
                    </a:ext>
                  </a:extLst>
                </p:cNvPr>
                <p:cNvCxnSpPr/>
                <p:nvPr/>
              </p:nvCxnSpPr>
              <p:spPr>
                <a:xfrm>
                  <a:off x="5077326" y="6058186"/>
                  <a:ext cx="28875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Gerader Verbinder 97">
                  <a:extLst>
                    <a:ext uri="{FF2B5EF4-FFF2-40B4-BE49-F238E27FC236}">
                      <a16:creationId xmlns:a16="http://schemas.microsoft.com/office/drawing/2014/main" id="{5AE3BD07-F528-97C2-B8EC-EE22FF75695F}"/>
                    </a:ext>
                  </a:extLst>
                </p:cNvPr>
                <p:cNvCxnSpPr/>
                <p:nvPr/>
              </p:nvCxnSpPr>
              <p:spPr>
                <a:xfrm>
                  <a:off x="5077326" y="7048881"/>
                  <a:ext cx="28875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6" name="Gruppieren 125">
                <a:extLst>
                  <a:ext uri="{FF2B5EF4-FFF2-40B4-BE49-F238E27FC236}">
                    <a16:creationId xmlns:a16="http://schemas.microsoft.com/office/drawing/2014/main" id="{A075B32F-4A6F-AC3E-72AF-C03159FC026B}"/>
                  </a:ext>
                </a:extLst>
              </p:cNvPr>
              <p:cNvGrpSpPr/>
              <p:nvPr/>
            </p:nvGrpSpPr>
            <p:grpSpPr>
              <a:xfrm>
                <a:off x="1168400" y="7620000"/>
                <a:ext cx="9490056" cy="1158240"/>
                <a:chOff x="1168400" y="7620000"/>
                <a:chExt cx="9490056" cy="1158240"/>
              </a:xfrm>
            </p:grpSpPr>
            <p:grpSp>
              <p:nvGrpSpPr>
                <p:cNvPr id="69" name="Gruppieren 68">
                  <a:extLst>
                    <a:ext uri="{FF2B5EF4-FFF2-40B4-BE49-F238E27FC236}">
                      <a16:creationId xmlns:a16="http://schemas.microsoft.com/office/drawing/2014/main" id="{2A421121-4009-9A19-F2EA-5D55884BA265}"/>
                    </a:ext>
                  </a:extLst>
                </p:cNvPr>
                <p:cNvGrpSpPr/>
                <p:nvPr/>
              </p:nvGrpSpPr>
              <p:grpSpPr>
                <a:xfrm>
                  <a:off x="1168400" y="7620000"/>
                  <a:ext cx="3908926" cy="1158240"/>
                  <a:chOff x="1168400" y="7620000"/>
                  <a:chExt cx="3908926" cy="1158240"/>
                </a:xfrm>
              </p:grpSpPr>
              <p:grpSp>
                <p:nvGrpSpPr>
                  <p:cNvPr id="42" name="Gruppieren 41">
                    <a:extLst>
                      <a:ext uri="{FF2B5EF4-FFF2-40B4-BE49-F238E27FC236}">
                        <a16:creationId xmlns:a16="http://schemas.microsoft.com/office/drawing/2014/main" id="{6369094A-FB40-397A-9B6D-EF75BC960ADC}"/>
                      </a:ext>
                    </a:extLst>
                  </p:cNvPr>
                  <p:cNvGrpSpPr/>
                  <p:nvPr/>
                </p:nvGrpSpPr>
                <p:grpSpPr>
                  <a:xfrm>
                    <a:off x="1168400" y="7620000"/>
                    <a:ext cx="2540000" cy="1158240"/>
                    <a:chOff x="1168400" y="7620000"/>
                    <a:chExt cx="2540000" cy="1158240"/>
                  </a:xfrm>
                </p:grpSpPr>
                <p:sp>
                  <p:nvSpPr>
                    <p:cNvPr id="16" name="Rechteck 15">
                      <a:extLst>
                        <a:ext uri="{FF2B5EF4-FFF2-40B4-BE49-F238E27FC236}">
                          <a16:creationId xmlns:a16="http://schemas.microsoft.com/office/drawing/2014/main" id="{A34F59D3-6DFC-A38E-5812-EF7430551CA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8400" y="7620000"/>
                      <a:ext cx="2540000" cy="1158240"/>
                    </a:xfrm>
                    <a:prstGeom prst="rect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597"/>
                    </a:p>
                  </p:txBody>
                </p:sp>
                <p:sp>
                  <p:nvSpPr>
                    <p:cNvPr id="34" name="Textfeld 33">
                      <a:extLst>
                        <a:ext uri="{FF2B5EF4-FFF2-40B4-BE49-F238E27FC236}">
                          <a16:creationId xmlns:a16="http://schemas.microsoft.com/office/drawing/2014/main" id="{4EBD9DE8-EAA8-CC65-3050-D1F6FD26BB3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371332" y="7743751"/>
                      <a:ext cx="2093495" cy="102637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de-DE" sz="788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Erarbeitung von Vorschlägen zur Lösung detektierter ABP</a:t>
                      </a:r>
                      <a:endParaRPr lang="de-DE" sz="788" dirty="0"/>
                    </a:p>
                  </p:txBody>
                </p:sp>
              </p:grpSp>
              <p:cxnSp>
                <p:nvCxnSpPr>
                  <p:cNvPr id="52" name="Gerader Verbinder 51">
                    <a:extLst>
                      <a:ext uri="{FF2B5EF4-FFF2-40B4-BE49-F238E27FC236}">
                        <a16:creationId xmlns:a16="http://schemas.microsoft.com/office/drawing/2014/main" id="{BC837A3F-560D-9C7B-9FC2-5CFF6F28BB03}"/>
                      </a:ext>
                    </a:extLst>
                  </p:cNvPr>
                  <p:cNvCxnSpPr/>
                  <p:nvPr/>
                </p:nvCxnSpPr>
                <p:spPr>
                  <a:xfrm>
                    <a:off x="3708400" y="8199120"/>
                    <a:ext cx="1368926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Gerader Verbinder 61">
                    <a:extLst>
                      <a:ext uri="{FF2B5EF4-FFF2-40B4-BE49-F238E27FC236}">
                        <a16:creationId xmlns:a16="http://schemas.microsoft.com/office/drawing/2014/main" id="{B3FAF8B4-DF6A-2DFD-4D28-4D085E0DA9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077326" y="7707695"/>
                    <a:ext cx="0" cy="87800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6" name="Textfeld 85">
                  <a:extLst>
                    <a:ext uri="{FF2B5EF4-FFF2-40B4-BE49-F238E27FC236}">
                      <a16:creationId xmlns:a16="http://schemas.microsoft.com/office/drawing/2014/main" id="{99E1DE9B-5B61-F289-D5BD-6151B7C7722F}"/>
                    </a:ext>
                  </a:extLst>
                </p:cNvPr>
                <p:cNvSpPr txBox="1"/>
                <p:nvPr/>
              </p:nvSpPr>
              <p:spPr>
                <a:xfrm>
                  <a:off x="5264222" y="7791284"/>
                  <a:ext cx="5394234" cy="8107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96441" indent="-96441">
                    <a:buSzPts val="800"/>
                    <a:buFont typeface="Arial" panose="020B0604020202020204" pitchFamily="34" charset="0"/>
                    <a:buChar char="•"/>
                  </a:pPr>
                  <a:r>
                    <a:rPr lang="de-DE" sz="59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Bewertung der detektierten ABP und Erstellung von Lösungsvorschlägen</a:t>
                  </a:r>
                </a:p>
                <a:p>
                  <a:pPr marL="96441" indent="-96441">
                    <a:buSzPts val="800"/>
                    <a:buFont typeface="Arial" panose="020B0604020202020204" pitchFamily="34" charset="0"/>
                    <a:buChar char="•"/>
                  </a:pPr>
                  <a:r>
                    <a:rPr lang="de-DE" sz="59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Ggf. Rücksprache mit den behandelnden </a:t>
                  </a:r>
                  <a:r>
                    <a:rPr lang="de-DE" sz="591" dirty="0" err="1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Ärzt</a:t>
                  </a:r>
                  <a:r>
                    <a:rPr lang="de-DE" sz="59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*innen (Zustimmung des/der Patient*in bzw. des/der gesetzlichen Vertreter*in</a:t>
                  </a:r>
                  <a:r>
                    <a:rPr lang="de-DE" sz="591" dirty="0">
                      <a:solidFill>
                        <a:srgbClr val="FF0000"/>
                      </a:solidFill>
                      <a:latin typeface="Arial" panose="020B0604020202020204" pitchFamily="34" charset="0"/>
                    </a:rPr>
                    <a:t> </a:t>
                  </a:r>
                  <a:r>
                    <a:rPr lang="de-DE" sz="59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muss vorliegen)</a:t>
                  </a:r>
                </a:p>
                <a:p>
                  <a:pPr marL="96441" indent="-96441">
                    <a:buSzPts val="800"/>
                    <a:buFont typeface="Arial" panose="020B0604020202020204" pitchFamily="34" charset="0"/>
                    <a:buChar char="•"/>
                  </a:pPr>
                  <a:r>
                    <a:rPr lang="de-DE" sz="59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Erstellung bzw. Aktualisierung des Medikationsplans</a:t>
                  </a:r>
                  <a:endParaRPr lang="de-DE" sz="591" dirty="0"/>
                </a:p>
              </p:txBody>
            </p:sp>
            <p:cxnSp>
              <p:nvCxnSpPr>
                <p:cNvPr id="100" name="Gerader Verbinder 99">
                  <a:extLst>
                    <a:ext uri="{FF2B5EF4-FFF2-40B4-BE49-F238E27FC236}">
                      <a16:creationId xmlns:a16="http://schemas.microsoft.com/office/drawing/2014/main" id="{6AC9D86C-4590-1DC8-1550-75B8523B2CC3}"/>
                    </a:ext>
                  </a:extLst>
                </p:cNvPr>
                <p:cNvCxnSpPr/>
                <p:nvPr/>
              </p:nvCxnSpPr>
              <p:spPr>
                <a:xfrm>
                  <a:off x="5088125" y="7711503"/>
                  <a:ext cx="28875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Gerader Verbinder 100">
                  <a:extLst>
                    <a:ext uri="{FF2B5EF4-FFF2-40B4-BE49-F238E27FC236}">
                      <a16:creationId xmlns:a16="http://schemas.microsoft.com/office/drawing/2014/main" id="{7574D119-47EF-6271-C1AA-690C8E790485}"/>
                    </a:ext>
                  </a:extLst>
                </p:cNvPr>
                <p:cNvCxnSpPr/>
                <p:nvPr/>
              </p:nvCxnSpPr>
              <p:spPr>
                <a:xfrm>
                  <a:off x="5088125" y="8581884"/>
                  <a:ext cx="28875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7" name="Gruppieren 126">
                <a:extLst>
                  <a:ext uri="{FF2B5EF4-FFF2-40B4-BE49-F238E27FC236}">
                    <a16:creationId xmlns:a16="http://schemas.microsoft.com/office/drawing/2014/main" id="{E7C83397-DB3C-405E-D326-D44F75F31E84}"/>
                  </a:ext>
                </a:extLst>
              </p:cNvPr>
              <p:cNvGrpSpPr/>
              <p:nvPr/>
            </p:nvGrpSpPr>
            <p:grpSpPr>
              <a:xfrm>
                <a:off x="1168400" y="9271662"/>
                <a:ext cx="9639043" cy="1312995"/>
                <a:chOff x="1168400" y="9255760"/>
                <a:chExt cx="9639043" cy="1312995"/>
              </a:xfrm>
            </p:grpSpPr>
            <p:grpSp>
              <p:nvGrpSpPr>
                <p:cNvPr id="70" name="Gruppieren 69">
                  <a:extLst>
                    <a:ext uri="{FF2B5EF4-FFF2-40B4-BE49-F238E27FC236}">
                      <a16:creationId xmlns:a16="http://schemas.microsoft.com/office/drawing/2014/main" id="{A3793260-7B6D-B10F-3ADE-5499ECE2768A}"/>
                    </a:ext>
                  </a:extLst>
                </p:cNvPr>
                <p:cNvGrpSpPr/>
                <p:nvPr/>
              </p:nvGrpSpPr>
              <p:grpSpPr>
                <a:xfrm>
                  <a:off x="1168400" y="9255760"/>
                  <a:ext cx="3908926" cy="1275882"/>
                  <a:chOff x="1168400" y="9255760"/>
                  <a:chExt cx="3908926" cy="1275882"/>
                </a:xfrm>
              </p:grpSpPr>
              <p:grpSp>
                <p:nvGrpSpPr>
                  <p:cNvPr id="41" name="Gruppieren 40">
                    <a:extLst>
                      <a:ext uri="{FF2B5EF4-FFF2-40B4-BE49-F238E27FC236}">
                        <a16:creationId xmlns:a16="http://schemas.microsoft.com/office/drawing/2014/main" id="{0FDFABAF-ECFC-3CFA-377A-29A6B5B3F059}"/>
                      </a:ext>
                    </a:extLst>
                  </p:cNvPr>
                  <p:cNvGrpSpPr/>
                  <p:nvPr/>
                </p:nvGrpSpPr>
                <p:grpSpPr>
                  <a:xfrm>
                    <a:off x="1168400" y="9306560"/>
                    <a:ext cx="2540000" cy="1158240"/>
                    <a:chOff x="1168400" y="9306560"/>
                    <a:chExt cx="2540000" cy="1158240"/>
                  </a:xfrm>
                </p:grpSpPr>
                <p:sp>
                  <p:nvSpPr>
                    <p:cNvPr id="17" name="Rechteck 16">
                      <a:extLst>
                        <a:ext uri="{FF2B5EF4-FFF2-40B4-BE49-F238E27FC236}">
                          <a16:creationId xmlns:a16="http://schemas.microsoft.com/office/drawing/2014/main" id="{975C4524-11A8-0BA1-411B-18E9952E4F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8400" y="9306560"/>
                      <a:ext cx="2540000" cy="1158240"/>
                    </a:xfrm>
                    <a:prstGeom prst="rect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597"/>
                    </a:p>
                  </p:txBody>
                </p:sp>
                <p:sp>
                  <p:nvSpPr>
                    <p:cNvPr id="35" name="Textfeld 34">
                      <a:extLst>
                        <a:ext uri="{FF2B5EF4-FFF2-40B4-BE49-F238E27FC236}">
                          <a16:creationId xmlns:a16="http://schemas.microsoft.com/office/drawing/2014/main" id="{E3503B3C-7246-EAF8-6EA0-2E8206E2166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361172" y="9487276"/>
                      <a:ext cx="2093495" cy="8108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de-DE" sz="788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Abschlussgespräch mit der versicherten Person</a:t>
                      </a:r>
                      <a:endParaRPr lang="de-DE" sz="619" dirty="0"/>
                    </a:p>
                  </p:txBody>
                </p:sp>
              </p:grpSp>
              <p:cxnSp>
                <p:nvCxnSpPr>
                  <p:cNvPr id="53" name="Gerader Verbinder 52">
                    <a:extLst>
                      <a:ext uri="{FF2B5EF4-FFF2-40B4-BE49-F238E27FC236}">
                        <a16:creationId xmlns:a16="http://schemas.microsoft.com/office/drawing/2014/main" id="{C4A1A290-448B-7681-E338-FB8F49FC25C4}"/>
                      </a:ext>
                    </a:extLst>
                  </p:cNvPr>
                  <p:cNvCxnSpPr/>
                  <p:nvPr/>
                </p:nvCxnSpPr>
                <p:spPr>
                  <a:xfrm>
                    <a:off x="3708400" y="9885680"/>
                    <a:ext cx="1368926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Gerader Verbinder 62">
                    <a:extLst>
                      <a:ext uri="{FF2B5EF4-FFF2-40B4-BE49-F238E27FC236}">
                        <a16:creationId xmlns:a16="http://schemas.microsoft.com/office/drawing/2014/main" id="{5C229940-F904-753C-BA38-82D719FD3D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077326" y="9255760"/>
                    <a:ext cx="0" cy="1275882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7" name="Textfeld 86">
                  <a:extLst>
                    <a:ext uri="{FF2B5EF4-FFF2-40B4-BE49-F238E27FC236}">
                      <a16:creationId xmlns:a16="http://schemas.microsoft.com/office/drawing/2014/main" id="{F4F81ED7-1CAF-7C42-5429-2A4E0B6429FD}"/>
                    </a:ext>
                  </a:extLst>
                </p:cNvPr>
                <p:cNvSpPr txBox="1"/>
                <p:nvPr/>
              </p:nvSpPr>
              <p:spPr>
                <a:xfrm>
                  <a:off x="5249383" y="9273131"/>
                  <a:ext cx="5558060" cy="12956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591" u="sng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Inhalt des persönlichen Gesprächs mit den Patient*innen und der Pflegefachkraft:</a:t>
                  </a:r>
                </a:p>
                <a:p>
                  <a:pPr marL="96441" indent="-96441">
                    <a:buFont typeface="Arial" panose="020B0604020202020204" pitchFamily="34" charset="0"/>
                    <a:buChar char="•"/>
                  </a:pPr>
                  <a:r>
                    <a:rPr lang="de-DE" sz="59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Ergebnisse der pharmazeutischen AMTS-Prüfung</a:t>
                  </a:r>
                </a:p>
                <a:p>
                  <a:pPr marL="96441" indent="-96441">
                    <a:buFont typeface="Arial" panose="020B0604020202020204" pitchFamily="34" charset="0"/>
                    <a:buChar char="•"/>
                  </a:pPr>
                  <a:r>
                    <a:rPr lang="de-DE" sz="59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Erläuterung von Maßnahmen, Abstimmung und ggf. Umsetzung der Lösungsvorschläge -&gt; Handlungsempfehlungen mit Pflege besprechen</a:t>
                  </a:r>
                </a:p>
                <a:p>
                  <a:pPr marL="96441" indent="-96441">
                    <a:buFont typeface="Arial" panose="020B0604020202020204" pitchFamily="34" charset="0"/>
                    <a:buChar char="•"/>
                  </a:pPr>
                  <a:r>
                    <a:rPr lang="de-DE" sz="59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Aushändigung und Erläuterung des aktuellen Medikationsplans</a:t>
                  </a:r>
                </a:p>
                <a:p>
                  <a:pPr marL="96441" indent="-96441">
                    <a:buFont typeface="Arial" panose="020B0604020202020204" pitchFamily="34" charset="0"/>
                    <a:buChar char="•"/>
                  </a:pPr>
                  <a:r>
                    <a:rPr lang="de-DE" sz="59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Ggf. Speicherung des aktualisierten Medikationsplans auf der eGK oder in anderen Medien der TI (</a:t>
                  </a:r>
                  <a:r>
                    <a:rPr lang="de-DE" sz="591" dirty="0" err="1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ePA</a:t>
                  </a:r>
                  <a:r>
                    <a:rPr lang="de-DE" sz="59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)</a:t>
                  </a:r>
                  <a:endParaRPr lang="de-DE" sz="591" dirty="0"/>
                </a:p>
              </p:txBody>
            </p:sp>
            <p:cxnSp>
              <p:nvCxnSpPr>
                <p:cNvPr id="103" name="Gerader Verbinder 102">
                  <a:extLst>
                    <a:ext uri="{FF2B5EF4-FFF2-40B4-BE49-F238E27FC236}">
                      <a16:creationId xmlns:a16="http://schemas.microsoft.com/office/drawing/2014/main" id="{7A19701E-493E-9E14-9D4E-058050E85FFE}"/>
                    </a:ext>
                  </a:extLst>
                </p:cNvPr>
                <p:cNvCxnSpPr/>
                <p:nvPr/>
              </p:nvCxnSpPr>
              <p:spPr>
                <a:xfrm>
                  <a:off x="5088125" y="9259570"/>
                  <a:ext cx="28875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Gerader Verbinder 104">
                  <a:extLst>
                    <a:ext uri="{FF2B5EF4-FFF2-40B4-BE49-F238E27FC236}">
                      <a16:creationId xmlns:a16="http://schemas.microsoft.com/office/drawing/2014/main" id="{42A2DFAC-8F7B-8588-3004-6B0987A35C06}"/>
                    </a:ext>
                  </a:extLst>
                </p:cNvPr>
                <p:cNvCxnSpPr/>
                <p:nvPr/>
              </p:nvCxnSpPr>
              <p:spPr>
                <a:xfrm>
                  <a:off x="5088125" y="10531642"/>
                  <a:ext cx="28875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8" name="Gruppieren 127">
                <a:extLst>
                  <a:ext uri="{FF2B5EF4-FFF2-40B4-BE49-F238E27FC236}">
                    <a16:creationId xmlns:a16="http://schemas.microsoft.com/office/drawing/2014/main" id="{051327CB-5278-66D0-F10F-C570A894CCF1}"/>
                  </a:ext>
                </a:extLst>
              </p:cNvPr>
              <p:cNvGrpSpPr/>
              <p:nvPr/>
            </p:nvGrpSpPr>
            <p:grpSpPr>
              <a:xfrm>
                <a:off x="1168400" y="11010552"/>
                <a:ext cx="10057063" cy="1457266"/>
                <a:chOff x="1168400" y="11010552"/>
                <a:chExt cx="10057063" cy="1457266"/>
              </a:xfrm>
            </p:grpSpPr>
            <p:grpSp>
              <p:nvGrpSpPr>
                <p:cNvPr id="71" name="Gruppieren 70">
                  <a:extLst>
                    <a:ext uri="{FF2B5EF4-FFF2-40B4-BE49-F238E27FC236}">
                      <a16:creationId xmlns:a16="http://schemas.microsoft.com/office/drawing/2014/main" id="{7DD09A8D-9B8F-C9FC-97A7-D366D3A3139F}"/>
                    </a:ext>
                  </a:extLst>
                </p:cNvPr>
                <p:cNvGrpSpPr/>
                <p:nvPr/>
              </p:nvGrpSpPr>
              <p:grpSpPr>
                <a:xfrm>
                  <a:off x="1168400" y="11010552"/>
                  <a:ext cx="3908926" cy="1361654"/>
                  <a:chOff x="1168400" y="11010552"/>
                  <a:chExt cx="3908926" cy="1361654"/>
                </a:xfrm>
              </p:grpSpPr>
              <p:grpSp>
                <p:nvGrpSpPr>
                  <p:cNvPr id="40" name="Gruppieren 39">
                    <a:extLst>
                      <a:ext uri="{FF2B5EF4-FFF2-40B4-BE49-F238E27FC236}">
                        <a16:creationId xmlns:a16="http://schemas.microsoft.com/office/drawing/2014/main" id="{39387E9A-A277-F095-8B13-CDA2305DDF0A}"/>
                      </a:ext>
                    </a:extLst>
                  </p:cNvPr>
                  <p:cNvGrpSpPr/>
                  <p:nvPr/>
                </p:nvGrpSpPr>
                <p:grpSpPr>
                  <a:xfrm>
                    <a:off x="1168400" y="11196320"/>
                    <a:ext cx="2540000" cy="1158240"/>
                    <a:chOff x="1168400" y="11196320"/>
                    <a:chExt cx="2540000" cy="1158240"/>
                  </a:xfrm>
                </p:grpSpPr>
                <p:sp>
                  <p:nvSpPr>
                    <p:cNvPr id="18" name="Rechteck 17">
                      <a:extLst>
                        <a:ext uri="{FF2B5EF4-FFF2-40B4-BE49-F238E27FC236}">
                          <a16:creationId xmlns:a16="http://schemas.microsoft.com/office/drawing/2014/main" id="{5747C91A-129C-A360-2109-71E75C17A9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8400" y="11196320"/>
                      <a:ext cx="2540000" cy="1158240"/>
                    </a:xfrm>
                    <a:prstGeom prst="rect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597"/>
                    </a:p>
                  </p:txBody>
                </p:sp>
                <p:sp>
                  <p:nvSpPr>
                    <p:cNvPr id="36" name="Textfeld 35">
                      <a:extLst>
                        <a:ext uri="{FF2B5EF4-FFF2-40B4-BE49-F238E27FC236}">
                          <a16:creationId xmlns:a16="http://schemas.microsoft.com/office/drawing/2014/main" id="{38242BA3-CEE6-E0D5-8F50-F14A1F79EB4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345932" y="11575102"/>
                      <a:ext cx="2093495" cy="37970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de-DE" sz="788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Dokumentation</a:t>
                      </a:r>
                      <a:endParaRPr lang="de-DE" sz="619" dirty="0"/>
                    </a:p>
                  </p:txBody>
                </p:sp>
              </p:grpSp>
              <p:cxnSp>
                <p:nvCxnSpPr>
                  <p:cNvPr id="54" name="Gerader Verbinder 53">
                    <a:extLst>
                      <a:ext uri="{FF2B5EF4-FFF2-40B4-BE49-F238E27FC236}">
                        <a16:creationId xmlns:a16="http://schemas.microsoft.com/office/drawing/2014/main" id="{C747C2DB-575C-85D8-9BCE-F9EEDBC2655B}"/>
                      </a:ext>
                    </a:extLst>
                  </p:cNvPr>
                  <p:cNvCxnSpPr/>
                  <p:nvPr/>
                </p:nvCxnSpPr>
                <p:spPr>
                  <a:xfrm>
                    <a:off x="3708400" y="11775439"/>
                    <a:ext cx="1368926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Gerader Verbinder 63">
                    <a:extLst>
                      <a:ext uri="{FF2B5EF4-FFF2-40B4-BE49-F238E27FC236}">
                        <a16:creationId xmlns:a16="http://schemas.microsoft.com/office/drawing/2014/main" id="{0A28336D-C223-6EC9-1260-D0697D0D7C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062086" y="11010552"/>
                    <a:ext cx="0" cy="136165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8" name="Textfeld 87">
                  <a:extLst>
                    <a:ext uri="{FF2B5EF4-FFF2-40B4-BE49-F238E27FC236}">
                      <a16:creationId xmlns:a16="http://schemas.microsoft.com/office/drawing/2014/main" id="{367338A3-2955-7859-4D7E-8E7A2571EAD4}"/>
                    </a:ext>
                  </a:extLst>
                </p:cNvPr>
                <p:cNvSpPr txBox="1"/>
                <p:nvPr/>
              </p:nvSpPr>
              <p:spPr>
                <a:xfrm>
                  <a:off x="5249385" y="11010552"/>
                  <a:ext cx="5976078" cy="14572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96441" indent="-96441">
                    <a:buFont typeface="Arial" panose="020B0604020202020204" pitchFamily="34" charset="0"/>
                    <a:buChar char="•"/>
                  </a:pPr>
                  <a:r>
                    <a:rPr lang="de-DE" sz="59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Erstellung eines Ergebnisberichts für den/die hauptbetreuende/n Arzt/Ärztin (Arbeitshilfe Ergebnisbericht)</a:t>
                  </a:r>
                </a:p>
                <a:p>
                  <a:pPr marL="96441" indent="-96441">
                    <a:buFont typeface="Arial" panose="020B0604020202020204" pitchFamily="34" charset="0"/>
                    <a:buChar char="•"/>
                  </a:pPr>
                  <a:r>
                    <a:rPr lang="de-DE" sz="59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Ergebnisbericht im Original an Arzt/Ärztin, Kopie des Berichts an Pflege zur Dokumentation (bei Einverständnis des/der Patient*in bzw. des/der gesetzlichen Vertreter*in) (vorzugsweise in elektronischem Format) (Formulierungshilfen für die Kommunikation mit Arzt/Ärztin) </a:t>
                  </a:r>
                </a:p>
                <a:p>
                  <a:pPr marL="96441" indent="-96441">
                    <a:buFont typeface="Arial" panose="020B0604020202020204" pitchFamily="34" charset="0"/>
                    <a:buChar char="•"/>
                  </a:pPr>
                  <a:r>
                    <a:rPr lang="de-DE" sz="59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Dokumentation der Medikationsberatung in der Apotheke (kommt Abschlussgespräch nicht zustande mind. einen </a:t>
                  </a:r>
                  <a:r>
                    <a:rPr lang="de-DE" sz="591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telefon</a:t>
                  </a:r>
                  <a:r>
                    <a:rPr lang="de-DE" sz="59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. Kontaktversuch unternehmen und dokumentieren)</a:t>
                  </a:r>
                </a:p>
                <a:p>
                  <a:pPr marL="96441" indent="-96441">
                    <a:buFont typeface="Arial" panose="020B0604020202020204" pitchFamily="34" charset="0"/>
                    <a:buChar char="•"/>
                  </a:pPr>
                  <a:r>
                    <a:rPr lang="de-DE" sz="59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Ggf. Speicherung in den Medien der TI (siehe Abschlussgespräch)</a:t>
                  </a:r>
                </a:p>
              </p:txBody>
            </p:sp>
            <p:cxnSp>
              <p:nvCxnSpPr>
                <p:cNvPr id="106" name="Gerader Verbinder 105">
                  <a:extLst>
                    <a:ext uri="{FF2B5EF4-FFF2-40B4-BE49-F238E27FC236}">
                      <a16:creationId xmlns:a16="http://schemas.microsoft.com/office/drawing/2014/main" id="{DD78D970-7093-870E-A4AB-5F932590C322}"/>
                    </a:ext>
                  </a:extLst>
                </p:cNvPr>
                <p:cNvCxnSpPr/>
                <p:nvPr/>
              </p:nvCxnSpPr>
              <p:spPr>
                <a:xfrm>
                  <a:off x="5065565" y="11014362"/>
                  <a:ext cx="28875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Gerader Verbinder 108">
                  <a:extLst>
                    <a:ext uri="{FF2B5EF4-FFF2-40B4-BE49-F238E27FC236}">
                      <a16:creationId xmlns:a16="http://schemas.microsoft.com/office/drawing/2014/main" id="{8C4A0F2D-41AC-9354-34DD-70B459353FAA}"/>
                    </a:ext>
                  </a:extLst>
                </p:cNvPr>
                <p:cNvCxnSpPr/>
                <p:nvPr/>
              </p:nvCxnSpPr>
              <p:spPr>
                <a:xfrm>
                  <a:off x="5065565" y="12368396"/>
                  <a:ext cx="28875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uppieren 128">
                <a:extLst>
                  <a:ext uri="{FF2B5EF4-FFF2-40B4-BE49-F238E27FC236}">
                    <a16:creationId xmlns:a16="http://schemas.microsoft.com/office/drawing/2014/main" id="{CD98EC8F-A683-AB6D-6D0D-42140953B938}"/>
                  </a:ext>
                </a:extLst>
              </p:cNvPr>
              <p:cNvGrpSpPr/>
              <p:nvPr/>
            </p:nvGrpSpPr>
            <p:grpSpPr>
              <a:xfrm>
                <a:off x="1127760" y="12893040"/>
                <a:ext cx="10097700" cy="1158240"/>
                <a:chOff x="1127760" y="12893040"/>
                <a:chExt cx="10097700" cy="1158240"/>
              </a:xfrm>
            </p:grpSpPr>
            <p:grpSp>
              <p:nvGrpSpPr>
                <p:cNvPr id="72" name="Gruppieren 71">
                  <a:extLst>
                    <a:ext uri="{FF2B5EF4-FFF2-40B4-BE49-F238E27FC236}">
                      <a16:creationId xmlns:a16="http://schemas.microsoft.com/office/drawing/2014/main" id="{1A4E60DC-3112-C3E8-2528-F57EB55231E8}"/>
                    </a:ext>
                  </a:extLst>
                </p:cNvPr>
                <p:cNvGrpSpPr/>
                <p:nvPr/>
              </p:nvGrpSpPr>
              <p:grpSpPr>
                <a:xfrm>
                  <a:off x="1127760" y="12893040"/>
                  <a:ext cx="3908926" cy="1158240"/>
                  <a:chOff x="1127760" y="12893040"/>
                  <a:chExt cx="3908926" cy="1158240"/>
                </a:xfrm>
              </p:grpSpPr>
              <p:grpSp>
                <p:nvGrpSpPr>
                  <p:cNvPr id="39" name="Gruppieren 38">
                    <a:extLst>
                      <a:ext uri="{FF2B5EF4-FFF2-40B4-BE49-F238E27FC236}">
                        <a16:creationId xmlns:a16="http://schemas.microsoft.com/office/drawing/2014/main" id="{22F1215C-3AF6-C0E5-6F20-9954AF4E5752}"/>
                      </a:ext>
                    </a:extLst>
                  </p:cNvPr>
                  <p:cNvGrpSpPr/>
                  <p:nvPr/>
                </p:nvGrpSpPr>
                <p:grpSpPr>
                  <a:xfrm>
                    <a:off x="1127760" y="12893040"/>
                    <a:ext cx="2540000" cy="1158240"/>
                    <a:chOff x="1127760" y="12893040"/>
                    <a:chExt cx="2540000" cy="1158240"/>
                  </a:xfrm>
                </p:grpSpPr>
                <p:sp>
                  <p:nvSpPr>
                    <p:cNvPr id="19" name="Rechteck 18">
                      <a:extLst>
                        <a:ext uri="{FF2B5EF4-FFF2-40B4-BE49-F238E27FC236}">
                          <a16:creationId xmlns:a16="http://schemas.microsoft.com/office/drawing/2014/main" id="{FFAE4898-F047-2E90-7613-9938C2BE94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7760" y="12893040"/>
                      <a:ext cx="2540000" cy="1158240"/>
                    </a:xfrm>
                    <a:prstGeom prst="rect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597"/>
                    </a:p>
                  </p:txBody>
                </p:sp>
                <p:sp>
                  <p:nvSpPr>
                    <p:cNvPr id="37" name="Textfeld 36">
                      <a:extLst>
                        <a:ext uri="{FF2B5EF4-FFF2-40B4-BE49-F238E27FC236}">
                          <a16:creationId xmlns:a16="http://schemas.microsoft.com/office/drawing/2014/main" id="{4B7A2384-E8E4-C11B-B8FD-72E5AD59F50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353550" y="13268238"/>
                      <a:ext cx="2093495" cy="37970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de-DE" sz="788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Abrechnung</a:t>
                      </a:r>
                      <a:endParaRPr lang="de-DE" sz="619" dirty="0"/>
                    </a:p>
                  </p:txBody>
                </p:sp>
              </p:grpSp>
              <p:cxnSp>
                <p:nvCxnSpPr>
                  <p:cNvPr id="55" name="Gerader Verbinder 54">
                    <a:extLst>
                      <a:ext uri="{FF2B5EF4-FFF2-40B4-BE49-F238E27FC236}">
                        <a16:creationId xmlns:a16="http://schemas.microsoft.com/office/drawing/2014/main" id="{5362BDE2-895D-E9AA-FEAD-7064E730CC48}"/>
                      </a:ext>
                    </a:extLst>
                  </p:cNvPr>
                  <p:cNvCxnSpPr/>
                  <p:nvPr/>
                </p:nvCxnSpPr>
                <p:spPr>
                  <a:xfrm>
                    <a:off x="3667760" y="13472160"/>
                    <a:ext cx="1368926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Gerader Verbinder 64">
                    <a:extLst>
                      <a:ext uri="{FF2B5EF4-FFF2-40B4-BE49-F238E27FC236}">
                        <a16:creationId xmlns:a16="http://schemas.microsoft.com/office/drawing/2014/main" id="{0CB689AC-F54D-9709-4B5C-2E58E19ABDD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036686" y="12893040"/>
                    <a:ext cx="0" cy="109728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9" name="Textfeld 88">
                  <a:extLst>
                    <a:ext uri="{FF2B5EF4-FFF2-40B4-BE49-F238E27FC236}">
                      <a16:creationId xmlns:a16="http://schemas.microsoft.com/office/drawing/2014/main" id="{F0DD70C2-FE77-53A6-FA49-6D8C5625937A}"/>
                    </a:ext>
                  </a:extLst>
                </p:cNvPr>
                <p:cNvSpPr txBox="1"/>
                <p:nvPr/>
              </p:nvSpPr>
              <p:spPr>
                <a:xfrm>
                  <a:off x="5249383" y="12989415"/>
                  <a:ext cx="5976077" cy="9723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59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Die Abrechnung erfolgt mit dem Sonderkennzeichen „Erweiterte Medikationsberatung bei Polymedikation“ (SPZN 17716808), bzw. </a:t>
                  </a:r>
                </a:p>
                <a:p>
                  <a:r>
                    <a:rPr lang="de-DE" sz="59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„Erweiterte Medikationsberatung bei Polymedikation bei erheblichen Umstellungen“ (SPZN 17716814)</a:t>
                  </a:r>
                </a:p>
                <a:p>
                  <a:r>
                    <a:rPr lang="de-DE" sz="59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(Abrechnung)</a:t>
                  </a:r>
                </a:p>
              </p:txBody>
            </p:sp>
            <p:cxnSp>
              <p:nvCxnSpPr>
                <p:cNvPr id="110" name="Gerader Verbinder 109">
                  <a:extLst>
                    <a:ext uri="{FF2B5EF4-FFF2-40B4-BE49-F238E27FC236}">
                      <a16:creationId xmlns:a16="http://schemas.microsoft.com/office/drawing/2014/main" id="{F054E7E5-3F02-90A3-362C-FF3849EB72E2}"/>
                    </a:ext>
                  </a:extLst>
                </p:cNvPr>
                <p:cNvCxnSpPr/>
                <p:nvPr/>
              </p:nvCxnSpPr>
              <p:spPr>
                <a:xfrm>
                  <a:off x="5036686" y="12893040"/>
                  <a:ext cx="28875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Gerader Verbinder 111">
                  <a:extLst>
                    <a:ext uri="{FF2B5EF4-FFF2-40B4-BE49-F238E27FC236}">
                      <a16:creationId xmlns:a16="http://schemas.microsoft.com/office/drawing/2014/main" id="{32469B80-F2FE-5C77-98CC-1ABEA0A55024}"/>
                    </a:ext>
                  </a:extLst>
                </p:cNvPr>
                <p:cNvCxnSpPr/>
                <p:nvPr/>
              </p:nvCxnSpPr>
              <p:spPr>
                <a:xfrm>
                  <a:off x="5036686" y="13987670"/>
                  <a:ext cx="28875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4" name="Gruppieren 123">
                <a:extLst>
                  <a:ext uri="{FF2B5EF4-FFF2-40B4-BE49-F238E27FC236}">
                    <a16:creationId xmlns:a16="http://schemas.microsoft.com/office/drawing/2014/main" id="{91B0505E-05F7-471B-3282-02738CD86EF2}"/>
                  </a:ext>
                </a:extLst>
              </p:cNvPr>
              <p:cNvGrpSpPr/>
              <p:nvPr/>
            </p:nvGrpSpPr>
            <p:grpSpPr>
              <a:xfrm>
                <a:off x="1137920" y="1584498"/>
                <a:ext cx="10226312" cy="2785977"/>
                <a:chOff x="1137920" y="1584498"/>
                <a:chExt cx="10226312" cy="2785977"/>
              </a:xfrm>
            </p:grpSpPr>
            <p:grpSp>
              <p:nvGrpSpPr>
                <p:cNvPr id="115" name="Gruppieren 114">
                  <a:extLst>
                    <a:ext uri="{FF2B5EF4-FFF2-40B4-BE49-F238E27FC236}">
                      <a16:creationId xmlns:a16="http://schemas.microsoft.com/office/drawing/2014/main" id="{AF610F1C-E57D-ED5F-40EA-07CA72220AFF}"/>
                    </a:ext>
                  </a:extLst>
                </p:cNvPr>
                <p:cNvGrpSpPr/>
                <p:nvPr/>
              </p:nvGrpSpPr>
              <p:grpSpPr>
                <a:xfrm>
                  <a:off x="1137920" y="1588308"/>
                  <a:ext cx="10226312" cy="2782167"/>
                  <a:chOff x="1137920" y="1588308"/>
                  <a:chExt cx="10226312" cy="2782167"/>
                </a:xfrm>
              </p:grpSpPr>
              <p:grpSp>
                <p:nvGrpSpPr>
                  <p:cNvPr id="66" name="Gruppieren 65">
                    <a:extLst>
                      <a:ext uri="{FF2B5EF4-FFF2-40B4-BE49-F238E27FC236}">
                        <a16:creationId xmlns:a16="http://schemas.microsoft.com/office/drawing/2014/main" id="{EAB8FA10-8912-5B59-8451-12F32559DA92}"/>
                      </a:ext>
                    </a:extLst>
                  </p:cNvPr>
                  <p:cNvGrpSpPr/>
                  <p:nvPr/>
                </p:nvGrpSpPr>
                <p:grpSpPr>
                  <a:xfrm>
                    <a:off x="1137920" y="2783840"/>
                    <a:ext cx="3908926" cy="1158240"/>
                    <a:chOff x="1137920" y="2783840"/>
                    <a:chExt cx="3908926" cy="1158240"/>
                  </a:xfrm>
                </p:grpSpPr>
                <p:grpSp>
                  <p:nvGrpSpPr>
                    <p:cNvPr id="45" name="Gruppieren 44">
                      <a:extLst>
                        <a:ext uri="{FF2B5EF4-FFF2-40B4-BE49-F238E27FC236}">
                          <a16:creationId xmlns:a16="http://schemas.microsoft.com/office/drawing/2014/main" id="{21C96327-EC9F-5C86-83A9-CE629E33DA7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37920" y="2783840"/>
                      <a:ext cx="2540000" cy="1158240"/>
                      <a:chOff x="1137920" y="2783840"/>
                      <a:chExt cx="2540000" cy="1158240"/>
                    </a:xfrm>
                  </p:grpSpPr>
                  <p:sp>
                    <p:nvSpPr>
                      <p:cNvPr id="11" name="Rechteck 10">
                        <a:extLst>
                          <a:ext uri="{FF2B5EF4-FFF2-40B4-BE49-F238E27FC236}">
                            <a16:creationId xmlns:a16="http://schemas.microsoft.com/office/drawing/2014/main" id="{73A7670B-495F-41CC-1BC5-C591D0ECA5F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37920" y="2783840"/>
                        <a:ext cx="2540000" cy="1158240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597"/>
                      </a:p>
                    </p:txBody>
                  </p:sp>
                  <p:sp>
                    <p:nvSpPr>
                      <p:cNvPr id="31" name="Textfeld 30">
                        <a:extLst>
                          <a:ext uri="{FF2B5EF4-FFF2-40B4-BE49-F238E27FC236}">
                            <a16:creationId xmlns:a16="http://schemas.microsoft.com/office/drawing/2014/main" id="{ED83C7E4-A4A8-57FF-7BD8-5B2E307CFF90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1412775" y="2954514"/>
                        <a:ext cx="1926924" cy="8108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de-DE" sz="788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rPr>
                          <a:t>Ansprache und Einschreibung der versicherten Person</a:t>
                        </a:r>
                        <a:endParaRPr lang="de-DE" sz="788" dirty="0"/>
                      </a:p>
                    </p:txBody>
                  </p:sp>
                </p:grpSp>
                <p:cxnSp>
                  <p:nvCxnSpPr>
                    <p:cNvPr id="49" name="Gerader Verbinder 48">
                      <a:extLst>
                        <a:ext uri="{FF2B5EF4-FFF2-40B4-BE49-F238E27FC236}">
                          <a16:creationId xmlns:a16="http://schemas.microsoft.com/office/drawing/2014/main" id="{875671BF-FF10-F27F-E690-F9EFD8B2FFA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3677920" y="3370293"/>
                      <a:ext cx="1368926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74" name="Textfeld 73">
                    <a:extLst>
                      <a:ext uri="{FF2B5EF4-FFF2-40B4-BE49-F238E27FC236}">
                        <a16:creationId xmlns:a16="http://schemas.microsoft.com/office/drawing/2014/main" id="{7EEEBE1D-9D66-E70A-5BD6-885D49C0B49A}"/>
                      </a:ext>
                    </a:extLst>
                  </p:cNvPr>
                  <p:cNvSpPr txBox="1"/>
                  <p:nvPr/>
                </p:nvSpPr>
                <p:spPr>
                  <a:xfrm>
                    <a:off x="5264222" y="1620093"/>
                    <a:ext cx="6100010" cy="275038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de-DE" sz="591" u="sng" dirty="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Anspruchsberechtigte Personen</a:t>
                    </a:r>
                  </a:p>
                  <a:p>
                    <a:pPr marL="96441" indent="-96441">
                      <a:buSzPts val="800"/>
                      <a:buFont typeface="Arial" panose="020B0604020202020204" pitchFamily="34" charset="0"/>
                      <a:buChar char="•"/>
                    </a:pPr>
                    <a:r>
                      <a:rPr lang="de-DE" sz="59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mit ≥ 5 Arzneimitteln in der Dauermedikation (mind. 28 Tage</a:t>
                    </a:r>
                  </a:p>
                  <a:p>
                    <a:pPr marL="96441" indent="-96441">
                      <a:buSzPts val="800"/>
                      <a:buFont typeface="Arial" panose="020B0604020202020204" pitchFamily="34" charset="0"/>
                      <a:buChar char="•"/>
                    </a:pPr>
                    <a:r>
                      <a:rPr lang="de-DE" sz="59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max.1x jährlich – </a:t>
                    </a:r>
                    <a:r>
                      <a:rPr lang="de-DE" sz="591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Ausnahme</a:t>
                    </a:r>
                    <a:r>
                      <a:rPr lang="de-DE" sz="59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: 2. Termin innerhalb von 12 Monaten nach erheblicher Umstellung </a:t>
                    </a:r>
                    <a:r>
                      <a:rPr lang="de-DE" sz="591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rPr>
                      <a:t>möglich </a:t>
                    </a:r>
                    <a:endParaRPr lang="de-DE" sz="591" dirty="0">
                      <a:solidFill>
                        <a:srgbClr val="D26D19"/>
                      </a:solidFill>
                      <a:latin typeface="Arial" panose="020B0604020202020204" pitchFamily="34" charset="0"/>
                    </a:endParaRPr>
                  </a:p>
                  <a:p>
                    <a:r>
                      <a:rPr lang="de-DE" sz="591" u="sng" dirty="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Einschreiben</a:t>
                    </a:r>
                  </a:p>
                  <a:p>
                    <a:pPr marL="96441" indent="-96441">
                      <a:buFont typeface="Arial" panose="020B0604020202020204" pitchFamily="34" charset="0"/>
                      <a:buChar char="•"/>
                    </a:pPr>
                    <a:r>
                      <a:rPr lang="de-DE" sz="59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Schriftliches Einverständnis idealerweise bei Einzug in das Alten- &amp; Pflegeheim einholen (Patient*in oder gesetzl. Vertreter*in) </a:t>
                    </a:r>
                    <a:br>
                      <a:rPr lang="de-DE" sz="59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</a:br>
                    <a:r>
                      <a:rPr lang="de-DE" sz="591" dirty="0">
                        <a:solidFill>
                          <a:srgbClr val="008080"/>
                        </a:solidFill>
                        <a:latin typeface="Arial" panose="020B0604020202020204" pitchFamily="34" charset="0"/>
                      </a:rPr>
                      <a:t>(Vereinbarung)</a:t>
                    </a:r>
                    <a:r>
                      <a:rPr lang="de-DE" sz="591" dirty="0">
                        <a:solidFill>
                          <a:srgbClr val="D26D19"/>
                        </a:solidFill>
                        <a:latin typeface="Arial" panose="020B0604020202020204" pitchFamily="34" charset="0"/>
                      </a:rPr>
                      <a:t> </a:t>
                    </a:r>
                  </a:p>
                  <a:p>
                    <a:r>
                      <a:rPr lang="de-DE" sz="591" u="sng" dirty="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Vorbereitung Medikationsgespräch mit Patient*in (bzw. gesetzlichem Vertreter/gesetzlicher Vertreterin) und ggf. Pflegefachkraft</a:t>
                    </a:r>
                    <a:endParaRPr lang="de-DE" sz="591" dirty="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  <a:p>
                    <a:pPr marL="96441" indent="-96441">
                      <a:buFont typeface="Arial" panose="020B0604020202020204" pitchFamily="34" charset="0"/>
                      <a:buChar char="•"/>
                    </a:pPr>
                    <a:r>
                      <a:rPr lang="de-DE" sz="59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Terminvereinbarung  </a:t>
                    </a:r>
                  </a:p>
                  <a:p>
                    <a:pPr marL="96441" indent="-96441">
                      <a:buFont typeface="Arial" panose="020B0604020202020204" pitchFamily="34" charset="0"/>
                      <a:buChar char="•"/>
                    </a:pPr>
                    <a:r>
                      <a:rPr lang="de-DE" sz="59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Arbeitsmaterialien bereitlegen </a:t>
                    </a:r>
                    <a:r>
                      <a:rPr lang="de-DE" sz="591" dirty="0">
                        <a:solidFill>
                          <a:srgbClr val="008080"/>
                        </a:solidFill>
                        <a:latin typeface="Arial" panose="020B0604020202020204" pitchFamily="34" charset="0"/>
                      </a:rPr>
                      <a:t>(Arbeitshilfen „Checkliste Pflege“ und „Datenerfassung“)</a:t>
                    </a:r>
                  </a:p>
                  <a:p>
                    <a:pPr marL="96441" indent="-96441">
                      <a:buFont typeface="Arial" panose="020B0604020202020204" pitchFamily="34" charset="0"/>
                      <a:buChar char="•"/>
                    </a:pPr>
                    <a:r>
                      <a:rPr lang="de-DE" sz="59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Ggf. Checkliste Pflege (Erhebung ergänzender Daten zum/zur Patient*in, wie z.B. Symptome und Besonderheiten) im Vorfeld zur Verfügung stellen, um Vorbereitung für das Medikationsgespräch zu ermöglichen</a:t>
                    </a:r>
                  </a:p>
                  <a:p>
                    <a:pPr marL="96441" indent="-96441">
                      <a:buFont typeface="Arial" panose="020B0604020202020204" pitchFamily="34" charset="0"/>
                      <a:buChar char="•"/>
                    </a:pPr>
                    <a:r>
                      <a:rPr lang="de-DE" sz="59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Ggf. in der Apotheke vorhandene Daten sichten (Kundendatei)</a:t>
                    </a:r>
                    <a:endParaRPr lang="de-DE" sz="591" dirty="0"/>
                  </a:p>
                </p:txBody>
              </p:sp>
              <p:grpSp>
                <p:nvGrpSpPr>
                  <p:cNvPr id="94" name="Gruppieren 93">
                    <a:extLst>
                      <a:ext uri="{FF2B5EF4-FFF2-40B4-BE49-F238E27FC236}">
                        <a16:creationId xmlns:a16="http://schemas.microsoft.com/office/drawing/2014/main" id="{235AD7D9-2224-F95A-BE0A-05D4A8608283}"/>
                      </a:ext>
                    </a:extLst>
                  </p:cNvPr>
                  <p:cNvGrpSpPr/>
                  <p:nvPr/>
                </p:nvGrpSpPr>
                <p:grpSpPr>
                  <a:xfrm>
                    <a:off x="5061213" y="1588308"/>
                    <a:ext cx="296920" cy="2654762"/>
                    <a:chOff x="5061213" y="1588308"/>
                    <a:chExt cx="296920" cy="2654762"/>
                  </a:xfrm>
                </p:grpSpPr>
                <p:cxnSp>
                  <p:nvCxnSpPr>
                    <p:cNvPr id="91" name="Gerader Verbinder 90">
                      <a:extLst>
                        <a:ext uri="{FF2B5EF4-FFF2-40B4-BE49-F238E27FC236}">
                          <a16:creationId xmlns:a16="http://schemas.microsoft.com/office/drawing/2014/main" id="{8504BF39-E040-005A-0837-23580BB0423B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069375" y="1588308"/>
                      <a:ext cx="288758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" name="Gerader Verbinder 92">
                      <a:extLst>
                        <a:ext uri="{FF2B5EF4-FFF2-40B4-BE49-F238E27FC236}">
                          <a16:creationId xmlns:a16="http://schemas.microsoft.com/office/drawing/2014/main" id="{2D0ED199-8FDF-9CF9-273B-248455B30CA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061213" y="4243070"/>
                      <a:ext cx="288758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17" name="Gerader Verbinder 116">
                  <a:extLst>
                    <a:ext uri="{FF2B5EF4-FFF2-40B4-BE49-F238E27FC236}">
                      <a16:creationId xmlns:a16="http://schemas.microsoft.com/office/drawing/2014/main" id="{4403BF37-6065-C8FE-8F8D-66487558E404}"/>
                    </a:ext>
                  </a:extLst>
                </p:cNvPr>
                <p:cNvCxnSpPr/>
                <p:nvPr/>
              </p:nvCxnSpPr>
              <p:spPr>
                <a:xfrm flipH="1">
                  <a:off x="5061424" y="1584498"/>
                  <a:ext cx="7951" cy="266238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1" name="Gerade Verbindung mit Pfeil 130">
                <a:extLst>
                  <a:ext uri="{FF2B5EF4-FFF2-40B4-BE49-F238E27FC236}">
                    <a16:creationId xmlns:a16="http://schemas.microsoft.com/office/drawing/2014/main" id="{2E92EC97-D4D2-A47D-A6DE-23FAB376B0B7}"/>
                  </a:ext>
                </a:extLst>
              </p:cNvPr>
              <p:cNvCxnSpPr>
                <a:stCxn id="11" idx="2"/>
                <a:endCxn id="13" idx="0"/>
              </p:cNvCxnSpPr>
              <p:nvPr/>
            </p:nvCxnSpPr>
            <p:spPr>
              <a:xfrm>
                <a:off x="2407920" y="3942080"/>
                <a:ext cx="0" cy="53848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Gerade Verbindung mit Pfeil 138">
                <a:extLst>
                  <a:ext uri="{FF2B5EF4-FFF2-40B4-BE49-F238E27FC236}">
                    <a16:creationId xmlns:a16="http://schemas.microsoft.com/office/drawing/2014/main" id="{B8FF8B2B-EBF8-0280-5BC3-A4BA59BB8A85}"/>
                  </a:ext>
                </a:extLst>
              </p:cNvPr>
              <p:cNvCxnSpPr/>
              <p:nvPr/>
            </p:nvCxnSpPr>
            <p:spPr>
              <a:xfrm>
                <a:off x="2393333" y="5636318"/>
                <a:ext cx="0" cy="34792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Gerade Verbindung mit Pfeil 142">
                <a:extLst>
                  <a:ext uri="{FF2B5EF4-FFF2-40B4-BE49-F238E27FC236}">
                    <a16:creationId xmlns:a16="http://schemas.microsoft.com/office/drawing/2014/main" id="{55C6CF6A-D326-3A65-6CC1-8DFC8EAF11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74792" y="7142480"/>
                <a:ext cx="0" cy="47752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Gerade Verbindung mit Pfeil 144">
                <a:extLst>
                  <a:ext uri="{FF2B5EF4-FFF2-40B4-BE49-F238E27FC236}">
                    <a16:creationId xmlns:a16="http://schemas.microsoft.com/office/drawing/2014/main" id="{2EAB1E13-C8C9-E946-81F7-CBF2F0768B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90694" y="8778240"/>
                <a:ext cx="0" cy="52832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Gerade Verbindung mit Pfeil 146">
                <a:extLst>
                  <a:ext uri="{FF2B5EF4-FFF2-40B4-BE49-F238E27FC236}">
                    <a16:creationId xmlns:a16="http://schemas.microsoft.com/office/drawing/2014/main" id="{3EC889C8-145B-FCAE-9664-6ABBE2650DF8}"/>
                  </a:ext>
                </a:extLst>
              </p:cNvPr>
              <p:cNvCxnSpPr/>
              <p:nvPr/>
            </p:nvCxnSpPr>
            <p:spPr>
              <a:xfrm>
                <a:off x="2377438" y="10496543"/>
                <a:ext cx="0" cy="69977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Gerade Verbindung mit Pfeil 150">
                <a:extLst>
                  <a:ext uri="{FF2B5EF4-FFF2-40B4-BE49-F238E27FC236}">
                    <a16:creationId xmlns:a16="http://schemas.microsoft.com/office/drawing/2014/main" id="{EB01E049-B46A-057B-6914-2627FE9A0BBE}"/>
                  </a:ext>
                </a:extLst>
              </p:cNvPr>
              <p:cNvCxnSpPr/>
              <p:nvPr/>
            </p:nvCxnSpPr>
            <p:spPr>
              <a:xfrm>
                <a:off x="2369486" y="12372206"/>
                <a:ext cx="0" cy="52083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Gerade Verbindung mit Pfeil 152">
                <a:extLst>
                  <a:ext uri="{FF2B5EF4-FFF2-40B4-BE49-F238E27FC236}">
                    <a16:creationId xmlns:a16="http://schemas.microsoft.com/office/drawing/2014/main" id="{57E013BA-D9C8-A109-2C9A-4A189B66E85F}"/>
                  </a:ext>
                </a:extLst>
              </p:cNvPr>
              <p:cNvCxnSpPr/>
              <p:nvPr/>
            </p:nvCxnSpPr>
            <p:spPr>
              <a:xfrm>
                <a:off x="2385387" y="14051280"/>
                <a:ext cx="0" cy="34544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Textfeld 29">
              <a:extLst>
                <a:ext uri="{FF2B5EF4-FFF2-40B4-BE49-F238E27FC236}">
                  <a16:creationId xmlns:a16="http://schemas.microsoft.com/office/drawing/2014/main" id="{A225F55C-21D7-5ECD-4B8A-2BAD5D0224D8}"/>
                </a:ext>
              </a:extLst>
            </p:cNvPr>
            <p:cNvSpPr txBox="1"/>
            <p:nvPr/>
          </p:nvSpPr>
          <p:spPr>
            <a:xfrm>
              <a:off x="2431299" y="273956"/>
              <a:ext cx="7107148" cy="71837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de-DE" sz="900" b="1" dirty="0">
                  <a:latin typeface="Arial" pitchFamily="34" charset="0"/>
                  <a:cs typeface="Arial" pitchFamily="34" charset="0"/>
                </a:rPr>
                <a:t>Prozessbeschreibung</a:t>
              </a:r>
            </a:p>
            <a:p>
              <a:pPr algn="ctr">
                <a:defRPr/>
              </a:pPr>
              <a:r>
                <a:rPr lang="de-DE" sz="563" dirty="0">
                  <a:latin typeface="Arial" pitchFamily="34" charset="0"/>
                  <a:cs typeface="Arial" pitchFamily="34" charset="0"/>
                </a:rPr>
                <a:t>Erweiterte Medikationsberatung bei Polymedikation im Alten- &amp; Pflegeheim</a:t>
              </a:r>
            </a:p>
            <a:p>
              <a:pPr algn="ctr">
                <a:defRPr/>
              </a:pPr>
              <a:r>
                <a:rPr lang="de-DE" sz="563" dirty="0">
                  <a:latin typeface="Arial" pitchFamily="34" charset="0"/>
                  <a:cs typeface="Arial" pitchFamily="34" charset="0"/>
                </a:rPr>
                <a:t>Stand: 25.09.2023</a:t>
              </a:r>
            </a:p>
          </p:txBody>
        </p:sp>
      </p:grpSp>
      <p:pic>
        <p:nvPicPr>
          <p:cNvPr id="6" name="Grafik 5" descr="Ein Bild, das Text, Schrift, Rechteck, Logo enthält.&#10;&#10;Automatisch generierte Beschreibung">
            <a:extLst>
              <a:ext uri="{FF2B5EF4-FFF2-40B4-BE49-F238E27FC236}">
                <a16:creationId xmlns:a16="http://schemas.microsoft.com/office/drawing/2014/main" id="{D31E8FE5-6A8C-4412-0BE7-CEC04EB852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881" y="8872522"/>
            <a:ext cx="1206500" cy="567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5767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494</Words>
  <Application>Microsoft Office PowerPoint</Application>
  <PresentationFormat>A4-Papier (210 x 297 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ABDA e.V.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Schumacher, Dr. Pia</dc:creator>
  <cp:lastModifiedBy>Reimer, Elisabeth</cp:lastModifiedBy>
  <cp:revision>4</cp:revision>
  <dcterms:created xsi:type="dcterms:W3CDTF">2023-09-19T13:17:20Z</dcterms:created>
  <dcterms:modified xsi:type="dcterms:W3CDTF">2023-09-25T14:03:06Z</dcterms:modified>
</cp:coreProperties>
</file>