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7559675" cy="10080625"/>
  <p:notesSz cx="7559675" cy="106918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30">
          <p15:clr>
            <a:srgbClr val="A4A3A4"/>
          </p15:clr>
        </p15:guide>
        <p15:guide id="2" pos="17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3" autoAdjust="0"/>
    <p:restoredTop sz="90929"/>
  </p:normalViewPr>
  <p:slideViewPr>
    <p:cSldViewPr>
      <p:cViewPr>
        <p:scale>
          <a:sx n="106" d="100"/>
          <a:sy n="106" d="100"/>
        </p:scale>
        <p:origin x="78" y="78"/>
      </p:cViewPr>
      <p:guideLst>
        <p:guide orient="horz" pos="3130"/>
        <p:guide pos="1746"/>
      </p:guideLst>
    </p:cSldViewPr>
  </p:slideViewPr>
  <p:outlineViewPr>
    <p:cViewPr>
      <p:scale>
        <a:sx n="100" d="100"/>
        <a:sy n="100" d="1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73DF3F4-231A-8230-6514-19037D3AD95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FBE17F4-4FD8-82B2-9F0E-5BF48398096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267200" y="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DE6A094C-B626-32EB-9CCA-1D463C3DFE0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1346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07A6BE74-7833-254A-89F8-A47596D5DA6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67200" y="101346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9ACB07-1EC1-4F8B-835F-8DD215A39210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77E9DB0-7328-A9CE-9424-29D207A68E83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2392363" y="1027113"/>
            <a:ext cx="2773362" cy="36988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C21465C-2E98-A0B4-498D-F2D59FF7289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738" y="3132138"/>
            <a:ext cx="6426200" cy="2160587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33475" y="5711825"/>
            <a:ext cx="5292725" cy="257651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551663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03225"/>
            <a:ext cx="6804025" cy="16811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77825" y="2352675"/>
            <a:ext cx="6804025" cy="6651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2833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481638" y="403225"/>
            <a:ext cx="1700212" cy="860107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77825" y="403225"/>
            <a:ext cx="4951413" cy="8601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476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03225"/>
            <a:ext cx="6804025" cy="16811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7825" y="2352675"/>
            <a:ext cx="6804025" cy="6651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020380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6900" y="6477000"/>
            <a:ext cx="6426200" cy="200342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96900" y="4271963"/>
            <a:ext cx="6426200" cy="22050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53833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03225"/>
            <a:ext cx="6804025" cy="16811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77825" y="2352675"/>
            <a:ext cx="3325813" cy="66516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856038" y="2352675"/>
            <a:ext cx="3325812" cy="66516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5792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03225"/>
            <a:ext cx="6804025" cy="16811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77825" y="2255838"/>
            <a:ext cx="3340100" cy="9413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77825" y="3197225"/>
            <a:ext cx="3340100" cy="58070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840163" y="2255838"/>
            <a:ext cx="3341687" cy="9413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840163" y="3197225"/>
            <a:ext cx="3341687" cy="58070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70294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03225"/>
            <a:ext cx="6804025" cy="16811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80061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8192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01638"/>
            <a:ext cx="2487613" cy="17081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55925" y="401638"/>
            <a:ext cx="4225925" cy="86026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77825" y="2109788"/>
            <a:ext cx="2487613" cy="68945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05818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1138" y="7056438"/>
            <a:ext cx="4537075" cy="8334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81138" y="900113"/>
            <a:ext cx="4537075" cy="6048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81138" y="7889875"/>
            <a:ext cx="4537075" cy="11826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7489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5pPr>
      <a:lvl6pPr marL="1897063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6pPr>
      <a:lvl7pPr marL="2354263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7pPr>
      <a:lvl8pPr marL="2811463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8pPr>
      <a:lvl9pPr marL="3268663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9pPr>
    </p:titleStyle>
    <p:bodyStyle>
      <a:lvl1pPr marL="431800" indent="-323850" algn="l" defTabSz="449263" rtl="0" eaLnBrk="0" fontAlgn="base" hangingPunct="0">
        <a:spcBef>
          <a:spcPct val="0"/>
        </a:spcBef>
        <a:spcAft>
          <a:spcPts val="1413"/>
        </a:spcAft>
        <a:buClr>
          <a:srgbClr val="000000"/>
        </a:buClr>
        <a:buSzPct val="45000"/>
        <a:buFont typeface="StarBats" charset="0"/>
        <a:buChar char="&quot;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3600" indent="-287338" algn="l" defTabSz="449263" rtl="0" eaLnBrk="0" fontAlgn="base" hangingPunct="0">
        <a:spcBef>
          <a:spcPct val="0"/>
        </a:spcBef>
        <a:spcAft>
          <a:spcPts val="1125"/>
        </a:spcAft>
        <a:buClr>
          <a:srgbClr val="000000"/>
        </a:buClr>
        <a:buSzPct val="75000"/>
        <a:buFont typeface="StarBats" charset="0"/>
        <a:buChar char=""/>
        <a:defRPr sz="2800">
          <a:solidFill>
            <a:srgbClr val="000000"/>
          </a:solidFill>
          <a:latin typeface="+mn-lt"/>
        </a:defRPr>
      </a:lvl2pPr>
      <a:lvl3pPr marL="1295400" indent="-215900" algn="l" defTabSz="449263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StarBats" charset="0"/>
        <a:buChar char="&quot;"/>
        <a:defRPr sz="2400">
          <a:solidFill>
            <a:srgbClr val="000000"/>
          </a:solidFill>
          <a:latin typeface="+mn-lt"/>
        </a:defRPr>
      </a:lvl3pPr>
      <a:lvl4pPr marL="1727200" indent="-215900" algn="l" defTabSz="449263" rtl="0" eaLnBrk="0" fontAlgn="base" hangingPunct="0">
        <a:spcBef>
          <a:spcPct val="0"/>
        </a:spcBef>
        <a:spcAft>
          <a:spcPts val="563"/>
        </a:spcAft>
        <a:buClr>
          <a:srgbClr val="000000"/>
        </a:buClr>
        <a:buSzPct val="75000"/>
        <a:buFont typeface="StarBats" charset="0"/>
        <a:buChar char=""/>
        <a:defRPr sz="2000">
          <a:solidFill>
            <a:srgbClr val="000000"/>
          </a:solidFill>
          <a:latin typeface="+mn-lt"/>
        </a:defRPr>
      </a:lvl4pPr>
      <a:lvl5pPr marL="2159000" indent="-215900" algn="l" defTabSz="449263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</a:defRPr>
      </a:lvl5pPr>
      <a:lvl6pPr marL="2616200" indent="-215900" algn="l" defTabSz="449263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</a:defRPr>
      </a:lvl6pPr>
      <a:lvl7pPr marL="3073400" indent="-215900" algn="l" defTabSz="449263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</a:defRPr>
      </a:lvl7pPr>
      <a:lvl8pPr marL="3530600" indent="-215900" algn="l" defTabSz="449263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</a:defRPr>
      </a:lvl8pPr>
      <a:lvl9pPr marL="3987800" indent="-215900" algn="l" defTabSz="449263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8">
            <a:extLst>
              <a:ext uri="{FF2B5EF4-FFF2-40B4-BE49-F238E27FC236}">
                <a16:creationId xmlns:a16="http://schemas.microsoft.com/office/drawing/2014/main" id="{47FBD571-4B8A-2C3C-13F8-A2FB26E5A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3519488"/>
            <a:ext cx="1979613" cy="230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 dirty="0">
                <a:latin typeface="Arial" panose="020B0604020202020204" pitchFamily="34" charset="0"/>
              </a:rPr>
              <a:t>Beratungsvertrag abschließen</a:t>
            </a:r>
          </a:p>
        </p:txBody>
      </p:sp>
      <p:sp>
        <p:nvSpPr>
          <p:cNvPr id="3075" name="Text Box 10">
            <a:extLst>
              <a:ext uri="{FF2B5EF4-FFF2-40B4-BE49-F238E27FC236}">
                <a16:creationId xmlns:a16="http://schemas.microsoft.com/office/drawing/2014/main" id="{4A53B3DC-D99A-D302-FC24-30250F73E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4383088"/>
            <a:ext cx="19796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 dirty="0">
                <a:latin typeface="Arial" panose="020B0604020202020204" pitchFamily="34" charset="0"/>
              </a:rPr>
              <a:t>Ernährungsanamnese </a:t>
            </a:r>
          </a:p>
        </p:txBody>
      </p:sp>
      <p:sp>
        <p:nvSpPr>
          <p:cNvPr id="3076" name="Text Box 11">
            <a:extLst>
              <a:ext uri="{FF2B5EF4-FFF2-40B4-BE49-F238E27FC236}">
                <a16:creationId xmlns:a16="http://schemas.microsoft.com/office/drawing/2014/main" id="{E59AAF59-5FE2-7F8E-31B7-B94165CAC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" y="5592763"/>
            <a:ext cx="197326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 dirty="0">
                <a:latin typeface="Arial" panose="020B0604020202020204" pitchFamily="34" charset="0"/>
              </a:rPr>
              <a:t>Vorbereitung des Gesprächs </a:t>
            </a:r>
          </a:p>
        </p:txBody>
      </p:sp>
      <p:sp>
        <p:nvSpPr>
          <p:cNvPr id="3077" name="Freeform 24">
            <a:extLst>
              <a:ext uri="{FF2B5EF4-FFF2-40B4-BE49-F238E27FC236}">
                <a16:creationId xmlns:a16="http://schemas.microsoft.com/office/drawing/2014/main" id="{A9F1B23B-0114-EAD9-1D16-819CAE7A9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7638" y="1335088"/>
            <a:ext cx="541337" cy="552449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5" name="Text Box 31">
            <a:extLst>
              <a:ext uri="{FF2B5EF4-FFF2-40B4-BE49-F238E27FC236}">
                <a16:creationId xmlns:a16="http://schemas.microsoft.com/office/drawing/2014/main" id="{2EEE48ED-9516-0D81-FCD2-0350CB431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3187" y="1341438"/>
            <a:ext cx="3240088" cy="57708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itchFamily="34" charset="0"/>
              </a:rPr>
              <a:t>Kapitel 2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itchFamily="34" charset="0"/>
              </a:rPr>
              <a:t>Hinterfragen des Wunsches nach einer Ernährungsberatung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Gründe für die gewünschte Ernährungsberatung erfragen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Prüfung auf Kontraindikationen oder andere Umstände, die gegen eine Ernährungsberatung sprechen </a:t>
            </a:r>
          </a:p>
        </p:txBody>
      </p:sp>
      <p:sp>
        <p:nvSpPr>
          <p:cNvPr id="1036" name="Text Box 37">
            <a:extLst>
              <a:ext uri="{FF2B5EF4-FFF2-40B4-BE49-F238E27FC236}">
                <a16:creationId xmlns:a16="http://schemas.microsoft.com/office/drawing/2014/main" id="{0823ACB7-CD14-72B2-2286-6491838CA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6302" y="7650587"/>
            <a:ext cx="3240087" cy="86793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itchFamily="34" charset="0"/>
              </a:rPr>
              <a:t>Kapitel 6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itchFamily="34" charset="0"/>
              </a:rPr>
              <a:t>Folgeberatungen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Erfahrungen mit Maßnahmen hinterfragen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Zielüberprüfung und ggf. -anpassung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Ggf. Umgang mit Rückfall in alte Ernährungsgewohnheiten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Ggf. Modifikation der Ernährungsempfehlungen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Förderung der Compliance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Dokumentation</a:t>
            </a:r>
          </a:p>
        </p:txBody>
      </p:sp>
      <p:sp>
        <p:nvSpPr>
          <p:cNvPr id="3080" name="Freeform 40">
            <a:extLst>
              <a:ext uri="{FF2B5EF4-FFF2-40B4-BE49-F238E27FC236}">
                <a16:creationId xmlns:a16="http://schemas.microsoft.com/office/drawing/2014/main" id="{B212F12D-A2EC-67A4-2BC0-5BC29418C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3988" y="9129713"/>
            <a:ext cx="539750" cy="545708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8" name="Text Box 41">
            <a:extLst>
              <a:ext uri="{FF2B5EF4-FFF2-40B4-BE49-F238E27FC236}">
                <a16:creationId xmlns:a16="http://schemas.microsoft.com/office/drawing/2014/main" id="{FF24EEB8-96AD-68A5-55DC-CD3B61AFF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076" y="9129734"/>
            <a:ext cx="3240087" cy="57708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itchFamily="34" charset="0"/>
              </a:rPr>
              <a:t>Kapitel 8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itchFamily="34" charset="0"/>
              </a:rPr>
              <a:t>Dokumentation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Unter Einhaltung der gültigen Datenschutzvorschriften insbesondere des Bundesdatenschutzgesetzes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Dokumentation 3 Jahre nach der letzten Aufzeichnung vernichten </a:t>
            </a:r>
          </a:p>
        </p:txBody>
      </p:sp>
      <p:sp>
        <p:nvSpPr>
          <p:cNvPr id="3082" name="Line 45">
            <a:extLst>
              <a:ext uri="{FF2B5EF4-FFF2-40B4-BE49-F238E27FC236}">
                <a16:creationId xmlns:a16="http://schemas.microsoft.com/office/drawing/2014/main" id="{E441B1A1-BED7-9E3F-2F98-D9C880E0104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3" y="68405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3" name="Line 47">
            <a:extLst>
              <a:ext uri="{FF2B5EF4-FFF2-40B4-BE49-F238E27FC236}">
                <a16:creationId xmlns:a16="http://schemas.microsoft.com/office/drawing/2014/main" id="{32EF95A1-5858-72CA-68C3-5F8609A3CD9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163" y="68405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3084" name="Gerade Verbindung mit Pfeil 78">
            <a:extLst>
              <a:ext uri="{FF2B5EF4-FFF2-40B4-BE49-F238E27FC236}">
                <a16:creationId xmlns:a16="http://schemas.microsoft.com/office/drawing/2014/main" id="{CBD776A6-D294-D6CA-975B-DF51FC0DDD92}"/>
              </a:ext>
            </a:extLst>
          </p:cNvPr>
          <p:cNvCxnSpPr>
            <a:cxnSpLocks noChangeShapeType="1"/>
            <a:endCxn id="3075" idx="0"/>
          </p:cNvCxnSpPr>
          <p:nvPr/>
        </p:nvCxnSpPr>
        <p:spPr bwMode="auto">
          <a:xfrm>
            <a:off x="1708150" y="3887788"/>
            <a:ext cx="3175" cy="4953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5" name="Freeform 40">
            <a:extLst>
              <a:ext uri="{FF2B5EF4-FFF2-40B4-BE49-F238E27FC236}">
                <a16:creationId xmlns:a16="http://schemas.microsoft.com/office/drawing/2014/main" id="{5AE63831-DD21-C043-85D4-281A946E0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7638" y="4000967"/>
            <a:ext cx="539750" cy="1152060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6" name="Freeform 24">
            <a:extLst>
              <a:ext uri="{FF2B5EF4-FFF2-40B4-BE49-F238E27FC236}">
                <a16:creationId xmlns:a16="http://schemas.microsoft.com/office/drawing/2014/main" id="{A55FEDCD-AB96-211A-276D-ADAC2387A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7638" y="7678654"/>
            <a:ext cx="539750" cy="808355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57" name="Text Box 37">
            <a:extLst>
              <a:ext uri="{FF2B5EF4-FFF2-40B4-BE49-F238E27FC236}">
                <a16:creationId xmlns:a16="http://schemas.microsoft.com/office/drawing/2014/main" id="{44621C79-F485-F30F-CB8F-1B8BA97F7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6302" y="8519831"/>
            <a:ext cx="3240088" cy="57708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itchFamily="34" charset="0"/>
              </a:rPr>
              <a:t>Kapitel 7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itchFamily="34" charset="0"/>
              </a:rPr>
              <a:t>Abschlussberatung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Gemeinsame Beurteilung des Erfolges der Maßnahmen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Ggf. Umgang mit Rückfall in alte Ernährungsgewohnheiten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Zufriedenheit des Kunden</a:t>
            </a:r>
          </a:p>
        </p:txBody>
      </p:sp>
      <p:sp>
        <p:nvSpPr>
          <p:cNvPr id="3088" name="Freeform 24">
            <a:extLst>
              <a:ext uri="{FF2B5EF4-FFF2-40B4-BE49-F238E27FC236}">
                <a16:creationId xmlns:a16="http://schemas.microsoft.com/office/drawing/2014/main" id="{7C92A99C-00C5-E535-E6F9-1577DD387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7638" y="8524858"/>
            <a:ext cx="539750" cy="547902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9" name="Text Box 11">
            <a:extLst>
              <a:ext uri="{FF2B5EF4-FFF2-40B4-BE49-F238E27FC236}">
                <a16:creationId xmlns:a16="http://schemas.microsoft.com/office/drawing/2014/main" id="{7A2026EA-DA6F-F00C-C4A5-D61EC3D8D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8012113"/>
            <a:ext cx="19796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 dirty="0">
                <a:latin typeface="Arial" panose="020B0604020202020204" pitchFamily="34" charset="0"/>
              </a:rPr>
              <a:t>Folgeberatung(en)</a:t>
            </a:r>
          </a:p>
        </p:txBody>
      </p:sp>
      <p:sp>
        <p:nvSpPr>
          <p:cNvPr id="3090" name="Text Box 11">
            <a:extLst>
              <a:ext uri="{FF2B5EF4-FFF2-40B4-BE49-F238E27FC236}">
                <a16:creationId xmlns:a16="http://schemas.microsoft.com/office/drawing/2014/main" id="{D4E16FD3-8876-B21E-0F72-B3C658759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8455025"/>
            <a:ext cx="1979613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 dirty="0">
                <a:latin typeface="Arial" panose="020B0604020202020204" pitchFamily="34" charset="0"/>
              </a:rPr>
              <a:t>Abschlussberatung</a:t>
            </a:r>
          </a:p>
        </p:txBody>
      </p:sp>
      <p:sp>
        <p:nvSpPr>
          <p:cNvPr id="3091" name="Text Box 11">
            <a:extLst>
              <a:ext uri="{FF2B5EF4-FFF2-40B4-BE49-F238E27FC236}">
                <a16:creationId xmlns:a16="http://schemas.microsoft.com/office/drawing/2014/main" id="{75D00B95-3CB6-40DF-B634-550FD6C13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8872538"/>
            <a:ext cx="1979613" cy="231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 dirty="0">
                <a:latin typeface="Arial" panose="020B0604020202020204" pitchFamily="34" charset="0"/>
              </a:rPr>
              <a:t>Dokumentation</a:t>
            </a:r>
          </a:p>
        </p:txBody>
      </p:sp>
      <p:cxnSp>
        <p:nvCxnSpPr>
          <p:cNvPr id="3092" name="Gerade Verbindung mit Pfeil 78">
            <a:extLst>
              <a:ext uri="{FF2B5EF4-FFF2-40B4-BE49-F238E27FC236}">
                <a16:creationId xmlns:a16="http://schemas.microsoft.com/office/drawing/2014/main" id="{0130CED3-B566-AA01-82FB-D61AC8B74483}"/>
              </a:ext>
            </a:extLst>
          </p:cNvPr>
          <p:cNvCxnSpPr>
            <a:cxnSpLocks noChangeShapeType="1"/>
            <a:stCxn id="3089" idx="2"/>
            <a:endCxn id="3090" idx="0"/>
          </p:cNvCxnSpPr>
          <p:nvPr/>
        </p:nvCxnSpPr>
        <p:spPr bwMode="auto">
          <a:xfrm>
            <a:off x="1711325" y="8242300"/>
            <a:ext cx="0" cy="2127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3" name="Gerade Verbindung mit Pfeil 78">
            <a:extLst>
              <a:ext uri="{FF2B5EF4-FFF2-40B4-BE49-F238E27FC236}">
                <a16:creationId xmlns:a16="http://schemas.microsoft.com/office/drawing/2014/main" id="{37A3726A-CD25-F8B4-E200-F78B1D58E7E5}"/>
              </a:ext>
            </a:extLst>
          </p:cNvPr>
          <p:cNvCxnSpPr>
            <a:cxnSpLocks noChangeShapeType="1"/>
            <a:stCxn id="3090" idx="2"/>
            <a:endCxn id="3091" idx="0"/>
          </p:cNvCxnSpPr>
          <p:nvPr/>
        </p:nvCxnSpPr>
        <p:spPr bwMode="auto">
          <a:xfrm>
            <a:off x="1711325" y="8685213"/>
            <a:ext cx="0" cy="1873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4" name="Freeform 24">
            <a:extLst>
              <a:ext uri="{FF2B5EF4-FFF2-40B4-BE49-F238E27FC236}">
                <a16:creationId xmlns:a16="http://schemas.microsoft.com/office/drawing/2014/main" id="{679F622F-A137-14A8-A91C-0AC5B8C5B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7638" y="5208587"/>
            <a:ext cx="539750" cy="979488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3" name="Text Box 37">
            <a:extLst>
              <a:ext uri="{FF2B5EF4-FFF2-40B4-BE49-F238E27FC236}">
                <a16:creationId xmlns:a16="http://schemas.microsoft.com/office/drawing/2014/main" id="{0F4FF6FA-425F-0922-787C-015D084EA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075" y="3964758"/>
            <a:ext cx="3240088" cy="125572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itchFamily="34" charset="0"/>
              </a:rPr>
              <a:t>Kapitel 3.2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itchFamily="34" charset="0"/>
              </a:rPr>
              <a:t>Ernährungsanamnese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Erfassung der persönlichen Daten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Bekannte Erkrankungen, wie Diabetes </a:t>
            </a:r>
            <a:r>
              <a:rPr lang="de-DE" altLang="de-DE" sz="700" dirty="0" err="1">
                <a:latin typeface="Arial" pitchFamily="34" charset="0"/>
              </a:rPr>
              <a:t>melitus</a:t>
            </a:r>
            <a:r>
              <a:rPr lang="de-DE" altLang="de-DE" sz="700" dirty="0">
                <a:latin typeface="Arial" pitchFamily="34" charset="0"/>
              </a:rPr>
              <a:t>, Schilddrüsenerkrankung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Medikation (ggf. Erstellung eines Medikationsplans mithilfe der pDL)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Nahrungsergänzungsmittel, die eingenommen werden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Nahrungsmittelunverträglichkeiten/-</a:t>
            </a:r>
            <a:r>
              <a:rPr lang="de-DE" altLang="de-DE" sz="700" dirty="0" err="1">
                <a:latin typeface="Arial" pitchFamily="34" charset="0"/>
              </a:rPr>
              <a:t>allergien</a:t>
            </a:r>
            <a:r>
              <a:rPr lang="de-DE" altLang="de-DE" sz="700" dirty="0">
                <a:latin typeface="Arial" pitchFamily="34" charset="0"/>
              </a:rPr>
              <a:t>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Berufliche Tätigkeit, wie Schichtarbeit; sitzend, stehend 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Familiärer Status, z. B. alleinerziehend, Familie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Bewegung/Sport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Trinkverhalten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Erwartungen und Ziele, z. B. Gewichtszunahme/-abnahme  </a:t>
            </a:r>
          </a:p>
        </p:txBody>
      </p:sp>
      <p:sp>
        <p:nvSpPr>
          <p:cNvPr id="1074" name="Text Box 37">
            <a:extLst>
              <a:ext uri="{FF2B5EF4-FFF2-40B4-BE49-F238E27FC236}">
                <a16:creationId xmlns:a16="http://schemas.microsoft.com/office/drawing/2014/main" id="{796CDEA0-51E5-E12C-9F5E-F29BBC398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285" y="3284537"/>
            <a:ext cx="3240088" cy="67403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itchFamily="34" charset="0"/>
              </a:rPr>
              <a:t>Kapitel 3.1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itchFamily="34" charset="0"/>
              </a:rPr>
              <a:t>Abschluss eines Beratungsvertrages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700" dirty="0">
                <a:latin typeface="Arial" pitchFamily="34" charset="0"/>
              </a:rPr>
              <a:t>Bei Ernährungsberatung, die über längeren Zeitraum Folgeberatungen beinhaltet: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Festlegung der Beratungsleistung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Festlegung des Beratungshonorars</a:t>
            </a:r>
          </a:p>
        </p:txBody>
      </p:sp>
      <p:sp>
        <p:nvSpPr>
          <p:cNvPr id="3097" name="Freeform 24">
            <a:extLst>
              <a:ext uri="{FF2B5EF4-FFF2-40B4-BE49-F238E27FC236}">
                <a16:creationId xmlns:a16="http://schemas.microsoft.com/office/drawing/2014/main" id="{394E98DC-83A7-1C03-3282-8FE4E06AF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3306762"/>
            <a:ext cx="539750" cy="646115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8" name="Text Box 54">
            <a:extLst>
              <a:ext uri="{FF2B5EF4-FFF2-40B4-BE49-F238E27FC236}">
                <a16:creationId xmlns:a16="http://schemas.microsoft.com/office/drawing/2014/main" id="{AD2E292B-3AC2-CA21-C4D7-291AD8B95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5263" y="2643188"/>
            <a:ext cx="12604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altLang="de-DE" sz="600">
                <a:latin typeface="Arial" panose="020B0604020202020204" pitchFamily="34" charset="0"/>
              </a:rPr>
              <a:t>nicht möglich bzw. nur nach Rücksprache mit dem Arzt</a:t>
            </a:r>
          </a:p>
        </p:txBody>
      </p:sp>
      <p:sp>
        <p:nvSpPr>
          <p:cNvPr id="3099" name="Text Box 54">
            <a:extLst>
              <a:ext uri="{FF2B5EF4-FFF2-40B4-BE49-F238E27FC236}">
                <a16:creationId xmlns:a16="http://schemas.microsoft.com/office/drawing/2014/main" id="{76A77CD2-355B-C9FF-0E61-B917799EE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325" y="3124200"/>
            <a:ext cx="5476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altLang="de-DE" sz="600">
                <a:latin typeface="Arial" panose="020B0604020202020204" pitchFamily="34" charset="0"/>
              </a:rPr>
              <a:t>Beratung möglich</a:t>
            </a:r>
          </a:p>
        </p:txBody>
      </p:sp>
      <p:sp>
        <p:nvSpPr>
          <p:cNvPr id="58" name="Textfeld 29">
            <a:extLst>
              <a:ext uri="{FF2B5EF4-FFF2-40B4-BE49-F238E27FC236}">
                <a16:creationId xmlns:a16="http://schemas.microsoft.com/office/drawing/2014/main" id="{628E0D88-C166-3FA6-5BE3-6B36D2C6FD12}"/>
              </a:ext>
            </a:extLst>
          </p:cNvPr>
          <p:cNvSpPr txBox="1"/>
          <p:nvPr/>
        </p:nvSpPr>
        <p:spPr>
          <a:xfrm>
            <a:off x="438150" y="58738"/>
            <a:ext cx="6683375" cy="4302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400" b="1" dirty="0">
                <a:latin typeface="Arial" pitchFamily="34" charset="0"/>
                <a:cs typeface="Arial" pitchFamily="34" charset="0"/>
              </a:rPr>
              <a:t>Ernährungsberatung, allgemein</a:t>
            </a:r>
          </a:p>
          <a:p>
            <a:pPr algn="ctr">
              <a:defRPr/>
            </a:pPr>
            <a:r>
              <a:rPr lang="de-DE" sz="800" dirty="0">
                <a:latin typeface="Arial" pitchFamily="34" charset="0"/>
                <a:cs typeface="Arial" pitchFamily="34" charset="0"/>
              </a:rPr>
              <a:t>Stand: 27.11.2024</a:t>
            </a:r>
          </a:p>
        </p:txBody>
      </p:sp>
      <p:sp>
        <p:nvSpPr>
          <p:cNvPr id="3101" name="Flussdiagramm: Verzweigung 65">
            <a:extLst>
              <a:ext uri="{FF2B5EF4-FFF2-40B4-BE49-F238E27FC236}">
                <a16:creationId xmlns:a16="http://schemas.microsoft.com/office/drawing/2014/main" id="{B69CC29B-00CF-F6E9-4AE0-D0406F1B7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2160588"/>
            <a:ext cx="1981200" cy="900112"/>
          </a:xfrm>
          <a:prstGeom prst="flowChartDecision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900" b="1">
                <a:latin typeface="Arial" panose="020B0604020202020204" pitchFamily="34" charset="0"/>
                <a:cs typeface="Arial" panose="020B0604020202020204" pitchFamily="34" charset="0"/>
              </a:rPr>
              <a:t>Beratung in der Apotheke möglich?</a:t>
            </a:r>
          </a:p>
        </p:txBody>
      </p:sp>
      <p:sp>
        <p:nvSpPr>
          <p:cNvPr id="3102" name="Flussdiagramm: Alternativer Prozess 43">
            <a:extLst>
              <a:ext uri="{FF2B5EF4-FFF2-40B4-BE49-F238E27FC236}">
                <a16:creationId xmlns:a16="http://schemas.microsoft.com/office/drawing/2014/main" id="{5A95C547-79E5-6E9B-83D9-E2A4D7257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725" y="720725"/>
            <a:ext cx="1981200" cy="360363"/>
          </a:xfrm>
          <a:prstGeom prst="flowChartAlternateProcess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Kunde mit Wunsch nach </a:t>
            </a:r>
            <a:br>
              <a:rPr lang="de-DE" altLang="de-DE" sz="900" b="1">
                <a:latin typeface="Arial" panose="020B0604020202020204" pitchFamily="34" charset="0"/>
              </a:rPr>
            </a:br>
            <a:r>
              <a:rPr lang="de-DE" altLang="de-DE" sz="900" b="1">
                <a:latin typeface="Arial" panose="020B0604020202020204" pitchFamily="34" charset="0"/>
              </a:rPr>
              <a:t>Ernährungsberatung</a:t>
            </a:r>
          </a:p>
        </p:txBody>
      </p:sp>
      <p:sp>
        <p:nvSpPr>
          <p:cNvPr id="3103" name="Text Box 10">
            <a:extLst>
              <a:ext uri="{FF2B5EF4-FFF2-40B4-BE49-F238E27FC236}">
                <a16:creationId xmlns:a16="http://schemas.microsoft.com/office/drawing/2014/main" id="{7547A7BE-874D-D9CA-4FFD-D77F42514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1504628"/>
            <a:ext cx="1979613" cy="230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 dirty="0">
                <a:latin typeface="Arial" panose="020B0604020202020204" pitchFamily="34" charset="0"/>
              </a:rPr>
              <a:t>Wunsch hinterfragen</a:t>
            </a:r>
          </a:p>
        </p:txBody>
      </p:sp>
      <p:sp>
        <p:nvSpPr>
          <p:cNvPr id="3104" name="Flussdiagramm: Verzweigung 65">
            <a:extLst>
              <a:ext uri="{FF2B5EF4-FFF2-40B4-BE49-F238E27FC236}">
                <a16:creationId xmlns:a16="http://schemas.microsoft.com/office/drawing/2014/main" id="{1D5BABE7-28B5-6749-BA79-198DFD178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6615113"/>
            <a:ext cx="1981200" cy="901700"/>
          </a:xfrm>
          <a:prstGeom prst="flowChartDecision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900" b="1">
                <a:latin typeface="Arial" panose="020B0604020202020204" pitchFamily="34" charset="0"/>
                <a:cs typeface="Arial" panose="020B0604020202020204" pitchFamily="34" charset="0"/>
              </a:rPr>
              <a:t>Bedarf an Folge-beratung(en)?</a:t>
            </a:r>
          </a:p>
        </p:txBody>
      </p:sp>
      <p:sp>
        <p:nvSpPr>
          <p:cNvPr id="3105" name="Flussdiagramm: Alternativer Prozess 43">
            <a:extLst>
              <a:ext uri="{FF2B5EF4-FFF2-40B4-BE49-F238E27FC236}">
                <a16:creationId xmlns:a16="http://schemas.microsoft.com/office/drawing/2014/main" id="{0843872C-96D7-57B9-2E25-367A27589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9359900"/>
            <a:ext cx="1981200" cy="360363"/>
          </a:xfrm>
          <a:prstGeom prst="flowChartAlternateProcess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Ggf. Evaluation</a:t>
            </a:r>
          </a:p>
        </p:txBody>
      </p:sp>
      <p:sp>
        <p:nvSpPr>
          <p:cNvPr id="3106" name="Text Box 53">
            <a:extLst>
              <a:ext uri="{FF2B5EF4-FFF2-40B4-BE49-F238E27FC236}">
                <a16:creationId xmlns:a16="http://schemas.microsoft.com/office/drawing/2014/main" id="{26492865-BE0F-A72D-6C41-723A0CC54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8763" y="3167063"/>
            <a:ext cx="360362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altLang="de-DE" sz="600">
                <a:latin typeface="Arial" panose="020B0604020202020204" pitchFamily="34" charset="0"/>
              </a:rPr>
              <a:t>Ja</a:t>
            </a:r>
          </a:p>
        </p:txBody>
      </p:sp>
      <p:sp>
        <p:nvSpPr>
          <p:cNvPr id="3107" name="Text Box 53">
            <a:extLst>
              <a:ext uri="{FF2B5EF4-FFF2-40B4-BE49-F238E27FC236}">
                <a16:creationId xmlns:a16="http://schemas.microsoft.com/office/drawing/2014/main" id="{BE06E76A-6836-562D-975E-7F2B89845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6113" y="2519363"/>
            <a:ext cx="360362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altLang="de-DE" sz="600">
                <a:latin typeface="Arial" panose="020B0604020202020204" pitchFamily="34" charset="0"/>
              </a:rPr>
              <a:t>Nein</a:t>
            </a:r>
          </a:p>
        </p:txBody>
      </p:sp>
      <p:sp>
        <p:nvSpPr>
          <p:cNvPr id="3108" name="Flussdiagramm: Alternativer Prozess 43">
            <a:extLst>
              <a:ext uri="{FF2B5EF4-FFF2-40B4-BE49-F238E27FC236}">
                <a16:creationId xmlns:a16="http://schemas.microsoft.com/office/drawing/2014/main" id="{D5BB2FE0-769F-26B3-B071-D7574293B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2411413"/>
            <a:ext cx="1981200" cy="396875"/>
          </a:xfrm>
          <a:prstGeom prst="flowChartAlternateProcess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Arztbesuch</a:t>
            </a:r>
          </a:p>
        </p:txBody>
      </p:sp>
      <p:cxnSp>
        <p:nvCxnSpPr>
          <p:cNvPr id="3109" name="Gerade Verbindung 5">
            <a:extLst>
              <a:ext uri="{FF2B5EF4-FFF2-40B4-BE49-F238E27FC236}">
                <a16:creationId xmlns:a16="http://schemas.microsoft.com/office/drawing/2014/main" id="{1B71D404-F968-2834-960C-F8237BCAF260}"/>
              </a:ext>
            </a:extLst>
          </p:cNvPr>
          <p:cNvCxnSpPr>
            <a:cxnSpLocks noChangeShapeType="1"/>
            <a:stCxn id="3101" idx="3"/>
            <a:endCxn id="3107" idx="1"/>
          </p:cNvCxnSpPr>
          <p:nvPr/>
        </p:nvCxnSpPr>
        <p:spPr bwMode="auto">
          <a:xfrm flipV="1">
            <a:off x="2700338" y="2609850"/>
            <a:ext cx="4857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0" name="Gerade Verbindung mit Pfeil 7">
            <a:extLst>
              <a:ext uri="{FF2B5EF4-FFF2-40B4-BE49-F238E27FC236}">
                <a16:creationId xmlns:a16="http://schemas.microsoft.com/office/drawing/2014/main" id="{E36E7E10-6D7E-F011-CF1C-F09E4FD1D89C}"/>
              </a:ext>
            </a:extLst>
          </p:cNvPr>
          <p:cNvCxnSpPr>
            <a:cxnSpLocks noChangeShapeType="1"/>
            <a:stCxn id="3107" idx="3"/>
            <a:endCxn id="3108" idx="1"/>
          </p:cNvCxnSpPr>
          <p:nvPr/>
        </p:nvCxnSpPr>
        <p:spPr bwMode="auto">
          <a:xfrm flipV="1">
            <a:off x="3546475" y="2609850"/>
            <a:ext cx="4127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1" name="Text Box 53">
            <a:extLst>
              <a:ext uri="{FF2B5EF4-FFF2-40B4-BE49-F238E27FC236}">
                <a16:creationId xmlns:a16="http://schemas.microsoft.com/office/drawing/2014/main" id="{35AC7A4F-CBF1-DA64-B3CC-95A09C6C4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9238" y="7632700"/>
            <a:ext cx="36195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altLang="de-DE" sz="600">
                <a:latin typeface="Arial" panose="020B0604020202020204" pitchFamily="34" charset="0"/>
              </a:rPr>
              <a:t>Ja</a:t>
            </a:r>
          </a:p>
        </p:txBody>
      </p:sp>
      <p:sp>
        <p:nvSpPr>
          <p:cNvPr id="3112" name="Text Box 53">
            <a:extLst>
              <a:ext uri="{FF2B5EF4-FFF2-40B4-BE49-F238E27FC236}">
                <a16:creationId xmlns:a16="http://schemas.microsoft.com/office/drawing/2014/main" id="{4370CE3A-1B1E-6974-7947-6C62EACFB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38" y="8012113"/>
            <a:ext cx="360362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altLang="de-DE" sz="600">
                <a:latin typeface="Arial" panose="020B0604020202020204" pitchFamily="34" charset="0"/>
              </a:rPr>
              <a:t>Nein</a:t>
            </a:r>
          </a:p>
        </p:txBody>
      </p:sp>
      <p:cxnSp>
        <p:nvCxnSpPr>
          <p:cNvPr id="3113" name="Gerade Verbindung mit Pfeil 9">
            <a:extLst>
              <a:ext uri="{FF2B5EF4-FFF2-40B4-BE49-F238E27FC236}">
                <a16:creationId xmlns:a16="http://schemas.microsoft.com/office/drawing/2014/main" id="{E86A70E6-E548-FD32-A48A-062CD7FD55A4}"/>
              </a:ext>
            </a:extLst>
          </p:cNvPr>
          <p:cNvCxnSpPr>
            <a:cxnSpLocks noChangeShapeType="1"/>
            <a:stCxn id="3102" idx="2"/>
            <a:endCxn id="3103" idx="0"/>
          </p:cNvCxnSpPr>
          <p:nvPr/>
        </p:nvCxnSpPr>
        <p:spPr bwMode="auto">
          <a:xfrm flipH="1">
            <a:off x="1710532" y="1081088"/>
            <a:ext cx="793" cy="42354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4" name="Gerade Verbindung mit Pfeil 11">
            <a:extLst>
              <a:ext uri="{FF2B5EF4-FFF2-40B4-BE49-F238E27FC236}">
                <a16:creationId xmlns:a16="http://schemas.microsoft.com/office/drawing/2014/main" id="{C98FED2D-A803-798D-7070-868A9B890D6D}"/>
              </a:ext>
            </a:extLst>
          </p:cNvPr>
          <p:cNvCxnSpPr>
            <a:cxnSpLocks noChangeShapeType="1"/>
            <a:stCxn id="3103" idx="2"/>
            <a:endCxn id="3101" idx="0"/>
          </p:cNvCxnSpPr>
          <p:nvPr/>
        </p:nvCxnSpPr>
        <p:spPr bwMode="auto">
          <a:xfrm flipH="1">
            <a:off x="1709738" y="1735460"/>
            <a:ext cx="794" cy="42512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5" name="Gerade Verbindung 13">
            <a:extLst>
              <a:ext uri="{FF2B5EF4-FFF2-40B4-BE49-F238E27FC236}">
                <a16:creationId xmlns:a16="http://schemas.microsoft.com/office/drawing/2014/main" id="{DF46E0FB-0DFF-41DD-39AF-CD1B06582DBD}"/>
              </a:ext>
            </a:extLst>
          </p:cNvPr>
          <p:cNvCxnSpPr>
            <a:cxnSpLocks noChangeShapeType="1"/>
            <a:stCxn id="3101" idx="2"/>
            <a:endCxn id="3106" idx="0"/>
          </p:cNvCxnSpPr>
          <p:nvPr/>
        </p:nvCxnSpPr>
        <p:spPr bwMode="auto">
          <a:xfrm flipH="1">
            <a:off x="1708150" y="3060700"/>
            <a:ext cx="1588" cy="1063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6" name="Gerade Verbindung mit Pfeil 15">
            <a:extLst>
              <a:ext uri="{FF2B5EF4-FFF2-40B4-BE49-F238E27FC236}">
                <a16:creationId xmlns:a16="http://schemas.microsoft.com/office/drawing/2014/main" id="{26EB0151-FCDD-33A3-24A4-760A5D92987D}"/>
              </a:ext>
            </a:extLst>
          </p:cNvPr>
          <p:cNvCxnSpPr>
            <a:cxnSpLocks noChangeShapeType="1"/>
            <a:stCxn id="3106" idx="2"/>
            <a:endCxn id="3074" idx="0"/>
          </p:cNvCxnSpPr>
          <p:nvPr/>
        </p:nvCxnSpPr>
        <p:spPr bwMode="auto">
          <a:xfrm>
            <a:off x="1708944" y="3348038"/>
            <a:ext cx="1588" cy="1714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7" name="Gerade Verbindung 19">
            <a:extLst>
              <a:ext uri="{FF2B5EF4-FFF2-40B4-BE49-F238E27FC236}">
                <a16:creationId xmlns:a16="http://schemas.microsoft.com/office/drawing/2014/main" id="{FECB1DEA-13F4-4256-2851-70F2FDE344E3}"/>
              </a:ext>
            </a:extLst>
          </p:cNvPr>
          <p:cNvCxnSpPr>
            <a:cxnSpLocks noChangeShapeType="1"/>
            <a:endCxn id="3111" idx="0"/>
          </p:cNvCxnSpPr>
          <p:nvPr/>
        </p:nvCxnSpPr>
        <p:spPr bwMode="auto">
          <a:xfrm>
            <a:off x="1700213" y="7524750"/>
            <a:ext cx="0" cy="1079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8" name="Gewinkelte Verbindung 27">
            <a:extLst>
              <a:ext uri="{FF2B5EF4-FFF2-40B4-BE49-F238E27FC236}">
                <a16:creationId xmlns:a16="http://schemas.microsoft.com/office/drawing/2014/main" id="{F274DBAE-B333-F703-DDC0-41B50085337B}"/>
              </a:ext>
            </a:extLst>
          </p:cNvPr>
          <p:cNvCxnSpPr>
            <a:cxnSpLocks noChangeShapeType="1"/>
            <a:stCxn id="3112" idx="2"/>
            <a:endCxn id="3091" idx="1"/>
          </p:cNvCxnSpPr>
          <p:nvPr/>
        </p:nvCxnSpPr>
        <p:spPr bwMode="auto">
          <a:xfrm rot="16200000" flipH="1">
            <a:off x="132556" y="8400257"/>
            <a:ext cx="795337" cy="381000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" name="Text Box 37">
            <a:extLst>
              <a:ext uri="{FF2B5EF4-FFF2-40B4-BE49-F238E27FC236}">
                <a16:creationId xmlns:a16="http://schemas.microsoft.com/office/drawing/2014/main" id="{BF12AD4F-4411-4900-8C8D-ADFE18C2D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3187" y="5187952"/>
            <a:ext cx="3240088" cy="106182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itchFamily="34" charset="0"/>
              </a:rPr>
              <a:t>Kapitel 4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itchFamily="34" charset="0"/>
              </a:rPr>
              <a:t>Vorbereitung des Gespräches zur Ernährungsberatung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Auswertung des Ernährungsprotokolls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Durchführung der Nährwertanalyse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Prüfung auf Interaktionen zwischen AM, NEM und Lebensmitteln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de-DE" altLang="de-DE" sz="700" dirty="0">
              <a:latin typeface="Arial" pitchFamily="34" charset="0"/>
            </a:endParaRP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Vorbereitung der Beratungsinhalte entsprechend den Zielen </a:t>
            </a:r>
          </a:p>
          <a:p>
            <a:pPr marL="830263" lvl="1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individuelle Erstellung von Informationsmaterial </a:t>
            </a:r>
          </a:p>
          <a:p>
            <a:pPr marL="830263" lvl="1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Überlegung zur Weitergabe der Informationen </a:t>
            </a:r>
          </a:p>
          <a:p>
            <a:pPr marL="830263" lvl="1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Auswahl unterstützender Maßnahmen </a:t>
            </a:r>
          </a:p>
        </p:txBody>
      </p:sp>
      <p:sp>
        <p:nvSpPr>
          <p:cNvPr id="3120" name="Text Box 10">
            <a:extLst>
              <a:ext uri="{FF2B5EF4-FFF2-40B4-BE49-F238E27FC236}">
                <a16:creationId xmlns:a16="http://schemas.microsoft.com/office/drawing/2014/main" id="{BDBC2A7D-AD48-F461-5F0B-4CC051AA0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3" y="6032500"/>
            <a:ext cx="1979612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 dirty="0">
                <a:latin typeface="Arial" panose="020B0604020202020204" pitchFamily="34" charset="0"/>
              </a:rPr>
              <a:t>Gespräch zur Ernährungsberatung  </a:t>
            </a:r>
          </a:p>
        </p:txBody>
      </p:sp>
      <p:cxnSp>
        <p:nvCxnSpPr>
          <p:cNvPr id="3121" name="Gerade Verbindung mit Pfeil 21">
            <a:extLst>
              <a:ext uri="{FF2B5EF4-FFF2-40B4-BE49-F238E27FC236}">
                <a16:creationId xmlns:a16="http://schemas.microsoft.com/office/drawing/2014/main" id="{CB73E74B-747A-712C-3E16-ABF08FA4D4C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706563" y="7823200"/>
            <a:ext cx="1587" cy="177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2" name="Gerader Verbinder 5">
            <a:extLst>
              <a:ext uri="{FF2B5EF4-FFF2-40B4-BE49-F238E27FC236}">
                <a16:creationId xmlns:a16="http://schemas.microsoft.com/office/drawing/2014/main" id="{01C3A505-CC26-9323-E994-A56219555BB4}"/>
              </a:ext>
            </a:extLst>
          </p:cNvPr>
          <p:cNvCxnSpPr>
            <a:cxnSpLocks noChangeShapeType="1"/>
            <a:stCxn id="3103" idx="3"/>
          </p:cNvCxnSpPr>
          <p:nvPr/>
        </p:nvCxnSpPr>
        <p:spPr bwMode="auto">
          <a:xfrm>
            <a:off x="2700338" y="1620044"/>
            <a:ext cx="1257300" cy="79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123" name="Rechteck 6">
            <a:extLst>
              <a:ext uri="{FF2B5EF4-FFF2-40B4-BE49-F238E27FC236}">
                <a16:creationId xmlns:a16="http://schemas.microsoft.com/office/drawing/2014/main" id="{1BF925D0-AC72-3CB9-F22B-F6CFF7D7D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313" y="1992313"/>
            <a:ext cx="1439862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Ggf. nach Abklärung der Bedenken </a:t>
            </a:r>
          </a:p>
        </p:txBody>
      </p:sp>
      <p:cxnSp>
        <p:nvCxnSpPr>
          <p:cNvPr id="3124" name="Gerader Verbinder 8">
            <a:extLst>
              <a:ext uri="{FF2B5EF4-FFF2-40B4-BE49-F238E27FC236}">
                <a16:creationId xmlns:a16="http://schemas.microsoft.com/office/drawing/2014/main" id="{A56BD3F4-CF53-F068-377F-02A71C2F9FD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708150" y="2081213"/>
            <a:ext cx="992188" cy="6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25" name="Gerader Verbinder 16">
            <a:extLst>
              <a:ext uri="{FF2B5EF4-FFF2-40B4-BE49-F238E27FC236}">
                <a16:creationId xmlns:a16="http://schemas.microsoft.com/office/drawing/2014/main" id="{B29CCFE2-D5DC-3CE2-56E2-43FD296923C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7638" y="2087563"/>
            <a:ext cx="8667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26" name="Gerader Verbinder 19">
            <a:extLst>
              <a:ext uri="{FF2B5EF4-FFF2-40B4-BE49-F238E27FC236}">
                <a16:creationId xmlns:a16="http://schemas.microsoft.com/office/drawing/2014/main" id="{BA43A500-2406-6EC6-7572-441003F3E7E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24413" y="2087563"/>
            <a:ext cx="0" cy="323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27" name="Gerade Verbindung mit Pfeil 39">
            <a:extLst>
              <a:ext uri="{FF2B5EF4-FFF2-40B4-BE49-F238E27FC236}">
                <a16:creationId xmlns:a16="http://schemas.microsoft.com/office/drawing/2014/main" id="{1BAAD950-E2FE-5947-784B-C7DD23380A26}"/>
              </a:ext>
            </a:extLst>
          </p:cNvPr>
          <p:cNvCxnSpPr>
            <a:cxnSpLocks noChangeShapeType="1"/>
            <a:stCxn id="3091" idx="2"/>
            <a:endCxn id="3105" idx="0"/>
          </p:cNvCxnSpPr>
          <p:nvPr/>
        </p:nvCxnSpPr>
        <p:spPr bwMode="auto">
          <a:xfrm flipH="1">
            <a:off x="1709738" y="9104313"/>
            <a:ext cx="1587" cy="255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28" name="Gerader Verbinder 52">
            <a:extLst>
              <a:ext uri="{FF2B5EF4-FFF2-40B4-BE49-F238E27FC236}">
                <a16:creationId xmlns:a16="http://schemas.microsoft.com/office/drawing/2014/main" id="{B4DB6B79-22CB-6BBD-9CD0-5F459896E2FF}"/>
              </a:ext>
            </a:extLst>
          </p:cNvPr>
          <p:cNvCxnSpPr>
            <a:cxnSpLocks noChangeShapeType="1"/>
            <a:stCxn id="3104" idx="1"/>
          </p:cNvCxnSpPr>
          <p:nvPr/>
        </p:nvCxnSpPr>
        <p:spPr bwMode="auto">
          <a:xfrm flipH="1">
            <a:off x="339725" y="7065963"/>
            <a:ext cx="3698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29" name="Gerader Verbinder 58">
            <a:extLst>
              <a:ext uri="{FF2B5EF4-FFF2-40B4-BE49-F238E27FC236}">
                <a16:creationId xmlns:a16="http://schemas.microsoft.com/office/drawing/2014/main" id="{F5996D80-D7DA-5537-9A8D-394219EBE001}"/>
              </a:ext>
            </a:extLst>
          </p:cNvPr>
          <p:cNvCxnSpPr>
            <a:cxnSpLocks noChangeShapeType="1"/>
            <a:endCxn id="3112" idx="0"/>
          </p:cNvCxnSpPr>
          <p:nvPr/>
        </p:nvCxnSpPr>
        <p:spPr bwMode="auto">
          <a:xfrm>
            <a:off x="339725" y="7065963"/>
            <a:ext cx="0" cy="9461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30" name="Gerade Verbindung mit Pfeil 95">
            <a:extLst>
              <a:ext uri="{FF2B5EF4-FFF2-40B4-BE49-F238E27FC236}">
                <a16:creationId xmlns:a16="http://schemas.microsoft.com/office/drawing/2014/main" id="{C16DF864-FF0E-D27E-52E0-24D7D5C60F8C}"/>
              </a:ext>
            </a:extLst>
          </p:cNvPr>
          <p:cNvCxnSpPr>
            <a:cxnSpLocks noChangeShapeType="1"/>
            <a:stCxn id="3120" idx="2"/>
            <a:endCxn id="3104" idx="0"/>
          </p:cNvCxnSpPr>
          <p:nvPr/>
        </p:nvCxnSpPr>
        <p:spPr bwMode="auto">
          <a:xfrm flipH="1">
            <a:off x="1700213" y="6400800"/>
            <a:ext cx="6350" cy="2143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31" name="Gerade Verbindung mit Pfeil 98">
            <a:extLst>
              <a:ext uri="{FF2B5EF4-FFF2-40B4-BE49-F238E27FC236}">
                <a16:creationId xmlns:a16="http://schemas.microsoft.com/office/drawing/2014/main" id="{B622BE69-1A60-66EB-6C66-706D969FBAE9}"/>
              </a:ext>
            </a:extLst>
          </p:cNvPr>
          <p:cNvCxnSpPr>
            <a:cxnSpLocks noChangeShapeType="1"/>
            <a:stCxn id="3076" idx="2"/>
            <a:endCxn id="3120" idx="0"/>
          </p:cNvCxnSpPr>
          <p:nvPr/>
        </p:nvCxnSpPr>
        <p:spPr bwMode="auto">
          <a:xfrm>
            <a:off x="1703388" y="5822950"/>
            <a:ext cx="3175" cy="2095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32" name="Gerade Verbindung mit Pfeil 100">
            <a:extLst>
              <a:ext uri="{FF2B5EF4-FFF2-40B4-BE49-F238E27FC236}">
                <a16:creationId xmlns:a16="http://schemas.microsoft.com/office/drawing/2014/main" id="{1704E05E-F286-69EC-AD36-01962058416E}"/>
              </a:ext>
            </a:extLst>
          </p:cNvPr>
          <p:cNvCxnSpPr>
            <a:cxnSpLocks noChangeShapeType="1"/>
            <a:stCxn id="3075" idx="2"/>
            <a:endCxn id="3076" idx="0"/>
          </p:cNvCxnSpPr>
          <p:nvPr/>
        </p:nvCxnSpPr>
        <p:spPr bwMode="auto">
          <a:xfrm flipH="1">
            <a:off x="1703388" y="4613275"/>
            <a:ext cx="7937" cy="9794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33" name="Gerader Verbinder 114">
            <a:extLst>
              <a:ext uri="{FF2B5EF4-FFF2-40B4-BE49-F238E27FC236}">
                <a16:creationId xmlns:a16="http://schemas.microsoft.com/office/drawing/2014/main" id="{33027183-3A3B-6451-9C03-983C265C96D8}"/>
              </a:ext>
            </a:extLst>
          </p:cNvPr>
          <p:cNvCxnSpPr>
            <a:cxnSpLocks noChangeShapeType="1"/>
            <a:stCxn id="3074" idx="3"/>
          </p:cNvCxnSpPr>
          <p:nvPr/>
        </p:nvCxnSpPr>
        <p:spPr bwMode="auto">
          <a:xfrm>
            <a:off x="2700338" y="3634904"/>
            <a:ext cx="1257300" cy="6238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34" name="Gerader Verbinder 116">
            <a:extLst>
              <a:ext uri="{FF2B5EF4-FFF2-40B4-BE49-F238E27FC236}">
                <a16:creationId xmlns:a16="http://schemas.microsoft.com/office/drawing/2014/main" id="{66F4B1D9-8F68-5289-5888-3BD62C280B17}"/>
              </a:ext>
            </a:extLst>
          </p:cNvPr>
          <p:cNvCxnSpPr>
            <a:cxnSpLocks noChangeShapeType="1"/>
            <a:stCxn id="3075" idx="3"/>
          </p:cNvCxnSpPr>
          <p:nvPr/>
        </p:nvCxnSpPr>
        <p:spPr bwMode="auto">
          <a:xfrm flipV="1">
            <a:off x="2700338" y="4497388"/>
            <a:ext cx="12573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35" name="Gerader Verbinder 118">
            <a:extLst>
              <a:ext uri="{FF2B5EF4-FFF2-40B4-BE49-F238E27FC236}">
                <a16:creationId xmlns:a16="http://schemas.microsoft.com/office/drawing/2014/main" id="{C5CB888D-A77A-8A05-7400-7B1864D13644}"/>
              </a:ext>
            </a:extLst>
          </p:cNvPr>
          <p:cNvCxnSpPr>
            <a:cxnSpLocks noChangeShapeType="1"/>
            <a:stCxn id="3076" idx="3"/>
          </p:cNvCxnSpPr>
          <p:nvPr/>
        </p:nvCxnSpPr>
        <p:spPr bwMode="auto">
          <a:xfrm flipV="1">
            <a:off x="2690813" y="5707063"/>
            <a:ext cx="12668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20" name="Rechteck 119">
            <a:extLst>
              <a:ext uri="{FF2B5EF4-FFF2-40B4-BE49-F238E27FC236}">
                <a16:creationId xmlns:a16="http://schemas.microsoft.com/office/drawing/2014/main" id="{5790ACA5-0DDE-7C1B-FE4E-5F2034BE52E9}"/>
              </a:ext>
            </a:extLst>
          </p:cNvPr>
          <p:cNvSpPr/>
          <p:nvPr/>
        </p:nvSpPr>
        <p:spPr>
          <a:xfrm>
            <a:off x="3898366" y="6213786"/>
            <a:ext cx="3778250" cy="168661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sz="700" b="1" dirty="0">
                <a:latin typeface="Arial" panose="020B0604020202020204" pitchFamily="34" charset="0"/>
                <a:cs typeface="Arial" panose="020B0604020202020204" pitchFamily="34" charset="0"/>
              </a:rPr>
              <a:t>Kapitel 5</a:t>
            </a:r>
          </a:p>
          <a:p>
            <a:pPr>
              <a:defRPr/>
            </a:pPr>
            <a:r>
              <a:rPr lang="de-DE" sz="700" b="1" dirty="0">
                <a:latin typeface="Arial" panose="020B0604020202020204" pitchFamily="34" charset="0"/>
                <a:cs typeface="Arial" panose="020B0604020202020204" pitchFamily="34" charset="0"/>
              </a:rPr>
              <a:t>Gespräch zur Ernährungsberatung 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700" dirty="0">
                <a:latin typeface="Arial" pitchFamily="34" charset="0"/>
              </a:rPr>
              <a:t>Die Ernährungsempfehlungen sollen mindestens enthalten: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Empfehlungswerte Nahrungsmittel der einzelnen Nahrungsmittelgruppen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Anzahl der Mahlzeiten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Beispiele für Mengen und Bestandteile der einzelnen Mahlzeiten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Zubereitungsverfahren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Nährwerte der empfohlenen Lebensmittel und Getränke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Ggf. Maßnahmen zur Vermeidung von Interaktionen zwischen Arzneimitteln, Nahrungsergänzungsmitteln und Lebensmitteln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Ggf. Hinweise zu empfehlenswerten Nahrungsergänzungsmitteln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de-DE" altLang="de-DE" sz="700" dirty="0">
              <a:latin typeface="Arial" pitchFamily="34" charset="0"/>
            </a:endParaRP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Dokumentation der Beratung </a:t>
            </a:r>
          </a:p>
          <a:p>
            <a:pPr marL="87313" indent="-873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itchFamily="34" charset="0"/>
              </a:rPr>
              <a:t>Terminvereinbarung Folgeberatung </a:t>
            </a:r>
          </a:p>
          <a:p>
            <a:pPr>
              <a:defRPr/>
            </a:pP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37" name="Freeform 24">
            <a:extLst>
              <a:ext uri="{FF2B5EF4-FFF2-40B4-BE49-F238E27FC236}">
                <a16:creationId xmlns:a16="http://schemas.microsoft.com/office/drawing/2014/main" id="{1690F3F4-1428-5A95-49E3-02A40584E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7638" y="6262687"/>
            <a:ext cx="539750" cy="1362075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3138" name="Gerader Verbinder 125">
            <a:extLst>
              <a:ext uri="{FF2B5EF4-FFF2-40B4-BE49-F238E27FC236}">
                <a16:creationId xmlns:a16="http://schemas.microsoft.com/office/drawing/2014/main" id="{94FE75F5-F224-63AE-B47A-5F506A042D21}"/>
              </a:ext>
            </a:extLst>
          </p:cNvPr>
          <p:cNvCxnSpPr>
            <a:cxnSpLocks noChangeShapeType="1"/>
            <a:stCxn id="3120" idx="3"/>
          </p:cNvCxnSpPr>
          <p:nvPr/>
        </p:nvCxnSpPr>
        <p:spPr bwMode="auto">
          <a:xfrm>
            <a:off x="2695575" y="6216650"/>
            <a:ext cx="1262063" cy="6889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39" name="Gerader Verbinder 1024">
            <a:extLst>
              <a:ext uri="{FF2B5EF4-FFF2-40B4-BE49-F238E27FC236}">
                <a16:creationId xmlns:a16="http://schemas.microsoft.com/office/drawing/2014/main" id="{7B1350AD-6AD3-FA15-2DF2-6DD6AD4A53DA}"/>
              </a:ext>
            </a:extLst>
          </p:cNvPr>
          <p:cNvCxnSpPr>
            <a:cxnSpLocks noChangeShapeType="1"/>
            <a:stCxn id="3089" idx="3"/>
          </p:cNvCxnSpPr>
          <p:nvPr/>
        </p:nvCxnSpPr>
        <p:spPr bwMode="auto">
          <a:xfrm>
            <a:off x="2700338" y="8128000"/>
            <a:ext cx="12573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40" name="Gerader Verbinder 1026">
            <a:extLst>
              <a:ext uri="{FF2B5EF4-FFF2-40B4-BE49-F238E27FC236}">
                <a16:creationId xmlns:a16="http://schemas.microsoft.com/office/drawing/2014/main" id="{4A5D2F44-2297-2FF1-CF0C-D72FE4B774F4}"/>
              </a:ext>
            </a:extLst>
          </p:cNvPr>
          <p:cNvCxnSpPr>
            <a:cxnSpLocks noChangeShapeType="1"/>
            <a:stCxn id="3090" idx="3"/>
          </p:cNvCxnSpPr>
          <p:nvPr/>
        </p:nvCxnSpPr>
        <p:spPr bwMode="auto">
          <a:xfrm>
            <a:off x="2700338" y="8569325"/>
            <a:ext cx="1257300" cy="2047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41" name="Gerader Verbinder 1036">
            <a:extLst>
              <a:ext uri="{FF2B5EF4-FFF2-40B4-BE49-F238E27FC236}">
                <a16:creationId xmlns:a16="http://schemas.microsoft.com/office/drawing/2014/main" id="{64880BD7-F572-24E1-7080-C56144399612}"/>
              </a:ext>
            </a:extLst>
          </p:cNvPr>
          <p:cNvCxnSpPr>
            <a:cxnSpLocks noChangeShapeType="1"/>
            <a:stCxn id="3091" idx="3"/>
            <a:endCxn id="1038" idx="1"/>
          </p:cNvCxnSpPr>
          <p:nvPr/>
        </p:nvCxnSpPr>
        <p:spPr bwMode="auto">
          <a:xfrm>
            <a:off x="2700338" y="8988426"/>
            <a:ext cx="1201738" cy="42984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Office PowerPoint</Application>
  <PresentationFormat>Benutzerdefiniert</PresentationFormat>
  <Paragraphs>83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StarBats</vt:lpstr>
      <vt:lpstr>Standarddesign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Reimer, Elisabeth</dc:creator>
  <cp:lastModifiedBy>Reimer, Elisabeth</cp:lastModifiedBy>
  <cp:revision>111</cp:revision>
  <dcterms:created xsi:type="dcterms:W3CDTF">2002-12-09T13:29:54Z</dcterms:created>
  <dcterms:modified xsi:type="dcterms:W3CDTF">2024-12-16T10:22:09Z</dcterms:modified>
</cp:coreProperties>
</file>