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9675" cy="1008062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>
          <p15:clr>
            <a:srgbClr val="A4A3A4"/>
          </p15:clr>
        </p15:guide>
        <p15:guide id="2" pos="17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>
        <p:scale>
          <a:sx n="106" d="100"/>
          <a:sy n="106" d="100"/>
        </p:scale>
        <p:origin x="78" y="78"/>
      </p:cViewPr>
      <p:guideLst>
        <p:guide orient="horz" pos="3130"/>
        <p:guide pos="1746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73DF3F4-231A-8230-6514-19037D3AD9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FBE17F4-4FD8-82B2-9F0E-5BF4839809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E6A094C-B626-32EB-9CCA-1D463C3DFE0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7A6BE74-7833-254A-89F8-A47596D5DA6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9ACB07-1EC1-4F8B-835F-8DD215A3921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77E9DB0-7328-A9CE-9424-29D207A68E8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392363" y="1027113"/>
            <a:ext cx="2773362" cy="369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C21465C-2E98-A0B4-498D-F2D59FF728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5166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2833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47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038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3833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5792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702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8006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19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5818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74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>
            <a:extLst>
              <a:ext uri="{FF2B5EF4-FFF2-40B4-BE49-F238E27FC236}">
                <a16:creationId xmlns:a16="http://schemas.microsoft.com/office/drawing/2014/main" id="{47FBD571-4B8A-2C3C-13F8-A2FB26E5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519488"/>
            <a:ext cx="1979613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Beratungsvertrag abschließen</a:t>
            </a:r>
          </a:p>
        </p:txBody>
      </p:sp>
      <p:sp>
        <p:nvSpPr>
          <p:cNvPr id="3075" name="Text Box 10">
            <a:extLst>
              <a:ext uri="{FF2B5EF4-FFF2-40B4-BE49-F238E27FC236}">
                <a16:creationId xmlns:a16="http://schemas.microsoft.com/office/drawing/2014/main" id="{4A53B3DC-D99A-D302-FC24-30250F73E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383088"/>
            <a:ext cx="19796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Ernährungsanamnese </a:t>
            </a:r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E59AAF59-5FE2-7F8E-31B7-B94165CA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5592763"/>
            <a:ext cx="197326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Vorbereitung des Gesprächs </a:t>
            </a:r>
          </a:p>
        </p:txBody>
      </p:sp>
      <p:sp>
        <p:nvSpPr>
          <p:cNvPr id="3077" name="Freeform 24">
            <a:extLst>
              <a:ext uri="{FF2B5EF4-FFF2-40B4-BE49-F238E27FC236}">
                <a16:creationId xmlns:a16="http://schemas.microsoft.com/office/drawing/2014/main" id="{A9F1B23B-0114-EAD9-1D16-819CAE7A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1335088"/>
            <a:ext cx="541337" cy="55244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5" name="Text Box 31">
            <a:extLst>
              <a:ext uri="{FF2B5EF4-FFF2-40B4-BE49-F238E27FC236}">
                <a16:creationId xmlns:a16="http://schemas.microsoft.com/office/drawing/2014/main" id="{2EEE48ED-9516-0D81-FCD2-0350CB431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7" y="1341438"/>
            <a:ext cx="3240088" cy="57708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2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Hinterfragen des Wunsches nach einer Ernährungsberatung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Gründe für die gewünschte Ernährungsberatung erfragen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Prüfung auf Kontraindikationen oder andere Umstände, die gegen eine Ernährungsberatung sprechen </a:t>
            </a:r>
          </a:p>
        </p:txBody>
      </p:sp>
      <p:sp>
        <p:nvSpPr>
          <p:cNvPr id="1036" name="Text Box 37">
            <a:extLst>
              <a:ext uri="{FF2B5EF4-FFF2-40B4-BE49-F238E27FC236}">
                <a16:creationId xmlns:a16="http://schemas.microsoft.com/office/drawing/2014/main" id="{0823ACB7-CD14-72B2-2286-6491838CA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302" y="7650587"/>
            <a:ext cx="3240087" cy="8679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6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Folgeberatungen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Erfahrungen mit Maßnahmen hinterfragen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Zielüberprüfung und ggf. -anpassung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Umgang mit Rückfall in alte Ernährungsgewohnheiten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Modifikation der Ernährungsempfehlungen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Förderung der Compliance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</a:t>
            </a:r>
          </a:p>
        </p:txBody>
      </p:sp>
      <p:sp>
        <p:nvSpPr>
          <p:cNvPr id="3080" name="Freeform 40">
            <a:extLst>
              <a:ext uri="{FF2B5EF4-FFF2-40B4-BE49-F238E27FC236}">
                <a16:creationId xmlns:a16="http://schemas.microsoft.com/office/drawing/2014/main" id="{B212F12D-A2EC-67A4-2BC0-5BC29418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9129713"/>
            <a:ext cx="539750" cy="54570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8" name="Text Box 41">
            <a:extLst>
              <a:ext uri="{FF2B5EF4-FFF2-40B4-BE49-F238E27FC236}">
                <a16:creationId xmlns:a16="http://schemas.microsoft.com/office/drawing/2014/main" id="{FF24EEB8-96AD-68A5-55DC-CD3B61AFF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6" y="9129734"/>
            <a:ext cx="3240087" cy="57708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8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Dokumentation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Unter Einhaltung der gültigen Datenschutzvorschriften insbesondere des Bundesdatenschutzgesetzes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3 Jahre nach der letzten Aufzeichnung vernichten </a:t>
            </a:r>
          </a:p>
        </p:txBody>
      </p:sp>
      <p:sp>
        <p:nvSpPr>
          <p:cNvPr id="3082" name="Line 45">
            <a:extLst>
              <a:ext uri="{FF2B5EF4-FFF2-40B4-BE49-F238E27FC236}">
                <a16:creationId xmlns:a16="http://schemas.microsoft.com/office/drawing/2014/main" id="{E441B1A1-BED7-9E3F-2F98-D9C880E01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3" y="6840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47">
            <a:extLst>
              <a:ext uri="{FF2B5EF4-FFF2-40B4-BE49-F238E27FC236}">
                <a16:creationId xmlns:a16="http://schemas.microsoft.com/office/drawing/2014/main" id="{32EF95A1-5858-72CA-68C3-5F8609A3C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3" y="6840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084" name="Gerade Verbindung mit Pfeil 78">
            <a:extLst>
              <a:ext uri="{FF2B5EF4-FFF2-40B4-BE49-F238E27FC236}">
                <a16:creationId xmlns:a16="http://schemas.microsoft.com/office/drawing/2014/main" id="{CBD776A6-D294-D6CA-975B-DF51FC0DDD92}"/>
              </a:ext>
            </a:extLst>
          </p:cNvPr>
          <p:cNvCxnSpPr>
            <a:cxnSpLocks noChangeShapeType="1"/>
            <a:endCxn id="3075" idx="0"/>
          </p:cNvCxnSpPr>
          <p:nvPr/>
        </p:nvCxnSpPr>
        <p:spPr bwMode="auto">
          <a:xfrm>
            <a:off x="1708150" y="3887788"/>
            <a:ext cx="3175" cy="495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5" name="Freeform 40">
            <a:extLst>
              <a:ext uri="{FF2B5EF4-FFF2-40B4-BE49-F238E27FC236}">
                <a16:creationId xmlns:a16="http://schemas.microsoft.com/office/drawing/2014/main" id="{5AE63831-DD21-C043-85D4-281A946E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4000967"/>
            <a:ext cx="539750" cy="115206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6" name="Freeform 24">
            <a:extLst>
              <a:ext uri="{FF2B5EF4-FFF2-40B4-BE49-F238E27FC236}">
                <a16:creationId xmlns:a16="http://schemas.microsoft.com/office/drawing/2014/main" id="{A55FEDCD-AB96-211A-276D-ADAC2387A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7678654"/>
            <a:ext cx="539750" cy="80835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57" name="Text Box 37">
            <a:extLst>
              <a:ext uri="{FF2B5EF4-FFF2-40B4-BE49-F238E27FC236}">
                <a16:creationId xmlns:a16="http://schemas.microsoft.com/office/drawing/2014/main" id="{44621C79-F485-F30F-CB8F-1B8BA97F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302" y="8519831"/>
            <a:ext cx="3240088" cy="57708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7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Abschlussberatung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Gemeinsame Beurteilung des Erfolges der Maßnahmen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Umgang mit Rückfall in alte Ernährungsgewohnheiten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Zufriedenheit des Kunden</a:t>
            </a:r>
          </a:p>
        </p:txBody>
      </p:sp>
      <p:sp>
        <p:nvSpPr>
          <p:cNvPr id="3088" name="Freeform 24">
            <a:extLst>
              <a:ext uri="{FF2B5EF4-FFF2-40B4-BE49-F238E27FC236}">
                <a16:creationId xmlns:a16="http://schemas.microsoft.com/office/drawing/2014/main" id="{7C92A99C-00C5-E535-E6F9-1577DD387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8524858"/>
            <a:ext cx="539750" cy="54790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9" name="Text Box 11">
            <a:extLst>
              <a:ext uri="{FF2B5EF4-FFF2-40B4-BE49-F238E27FC236}">
                <a16:creationId xmlns:a16="http://schemas.microsoft.com/office/drawing/2014/main" id="{7A2026EA-DA6F-F00C-C4A5-D61EC3D8D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8012113"/>
            <a:ext cx="19796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Folgeberatung(en)</a:t>
            </a:r>
          </a:p>
        </p:txBody>
      </p:sp>
      <p:sp>
        <p:nvSpPr>
          <p:cNvPr id="3090" name="Text Box 11">
            <a:extLst>
              <a:ext uri="{FF2B5EF4-FFF2-40B4-BE49-F238E27FC236}">
                <a16:creationId xmlns:a16="http://schemas.microsoft.com/office/drawing/2014/main" id="{D4E16FD3-8876-B21E-0F72-B3C658759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8455025"/>
            <a:ext cx="19796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Abschlussberatung</a:t>
            </a:r>
          </a:p>
        </p:txBody>
      </p:sp>
      <p:sp>
        <p:nvSpPr>
          <p:cNvPr id="3091" name="Text Box 11">
            <a:extLst>
              <a:ext uri="{FF2B5EF4-FFF2-40B4-BE49-F238E27FC236}">
                <a16:creationId xmlns:a16="http://schemas.microsoft.com/office/drawing/2014/main" id="{75D00B95-3CB6-40DF-B634-550FD6C1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8872538"/>
            <a:ext cx="1979613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Dokumentation</a:t>
            </a:r>
          </a:p>
        </p:txBody>
      </p:sp>
      <p:cxnSp>
        <p:nvCxnSpPr>
          <p:cNvPr id="3092" name="Gerade Verbindung mit Pfeil 78">
            <a:extLst>
              <a:ext uri="{FF2B5EF4-FFF2-40B4-BE49-F238E27FC236}">
                <a16:creationId xmlns:a16="http://schemas.microsoft.com/office/drawing/2014/main" id="{0130CED3-B566-AA01-82FB-D61AC8B74483}"/>
              </a:ext>
            </a:extLst>
          </p:cNvPr>
          <p:cNvCxnSpPr>
            <a:cxnSpLocks noChangeShapeType="1"/>
            <a:stCxn id="3089" idx="2"/>
            <a:endCxn id="3090" idx="0"/>
          </p:cNvCxnSpPr>
          <p:nvPr/>
        </p:nvCxnSpPr>
        <p:spPr bwMode="auto">
          <a:xfrm>
            <a:off x="1711325" y="8242300"/>
            <a:ext cx="0" cy="212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Gerade Verbindung mit Pfeil 78">
            <a:extLst>
              <a:ext uri="{FF2B5EF4-FFF2-40B4-BE49-F238E27FC236}">
                <a16:creationId xmlns:a16="http://schemas.microsoft.com/office/drawing/2014/main" id="{37A3726A-CD25-F8B4-E200-F78B1D58E7E5}"/>
              </a:ext>
            </a:extLst>
          </p:cNvPr>
          <p:cNvCxnSpPr>
            <a:cxnSpLocks noChangeShapeType="1"/>
            <a:stCxn id="3090" idx="2"/>
            <a:endCxn id="3091" idx="0"/>
          </p:cNvCxnSpPr>
          <p:nvPr/>
        </p:nvCxnSpPr>
        <p:spPr bwMode="auto">
          <a:xfrm>
            <a:off x="1711325" y="8685213"/>
            <a:ext cx="0" cy="187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Freeform 24">
            <a:extLst>
              <a:ext uri="{FF2B5EF4-FFF2-40B4-BE49-F238E27FC236}">
                <a16:creationId xmlns:a16="http://schemas.microsoft.com/office/drawing/2014/main" id="{679F622F-A137-14A8-A91C-0AC5B8C5B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208587"/>
            <a:ext cx="539750" cy="9794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3" name="Text Box 37">
            <a:extLst>
              <a:ext uri="{FF2B5EF4-FFF2-40B4-BE49-F238E27FC236}">
                <a16:creationId xmlns:a16="http://schemas.microsoft.com/office/drawing/2014/main" id="{0F4FF6FA-425F-0922-787C-015D084EA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3964758"/>
            <a:ext cx="3240088" cy="12557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3.2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Ernährungsanamnese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Erfassung der persönlichen Daten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Bekannte Erkrankungen, wie Diabetes </a:t>
            </a:r>
            <a:r>
              <a:rPr lang="de-DE" altLang="de-DE" sz="700" dirty="0" err="1">
                <a:latin typeface="Arial" pitchFamily="34" charset="0"/>
              </a:rPr>
              <a:t>melitus</a:t>
            </a:r>
            <a:r>
              <a:rPr lang="de-DE" altLang="de-DE" sz="700" dirty="0">
                <a:latin typeface="Arial" pitchFamily="34" charset="0"/>
              </a:rPr>
              <a:t>, Schilddrüsenerkrankung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Medikation (ggf. Erstellung eines Medikationsplans mithilfe der pDL)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Nahrungsergänzungsmittel, die eingenommen werden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Nahrungsmittelunverträglichkeiten/-</a:t>
            </a:r>
            <a:r>
              <a:rPr lang="de-DE" altLang="de-DE" sz="700" dirty="0" err="1">
                <a:latin typeface="Arial" pitchFamily="34" charset="0"/>
              </a:rPr>
              <a:t>allergien</a:t>
            </a:r>
            <a:r>
              <a:rPr lang="de-DE" altLang="de-DE" sz="700" dirty="0">
                <a:latin typeface="Arial" pitchFamily="34" charset="0"/>
              </a:rPr>
              <a:t>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Berufliche Tätigkeit, wie Schichtarbeit; sitzend, stehend 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Familiärer Status, z. B. alleinerziehend, Familie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Bewegung/Sport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Trinkverhalten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Erwartungen und Ziele, z. B. Gewichtszunahme/-abnahme  </a:t>
            </a:r>
          </a:p>
        </p:txBody>
      </p:sp>
      <p:sp>
        <p:nvSpPr>
          <p:cNvPr id="1074" name="Text Box 37">
            <a:extLst>
              <a:ext uri="{FF2B5EF4-FFF2-40B4-BE49-F238E27FC236}">
                <a16:creationId xmlns:a16="http://schemas.microsoft.com/office/drawing/2014/main" id="{796CDEA0-51E5-E12C-9F5E-F29BBC39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285" y="3284537"/>
            <a:ext cx="3240088" cy="6740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3.1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Abschluss eines Beratungsvertrages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Bei Ernährungsberatung, die über längeren Zeitraum Folgeberatungen beinhaltet: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Festlegung der Beratungsleistung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Festlegung des Beratungshonorars</a:t>
            </a:r>
          </a:p>
        </p:txBody>
      </p:sp>
      <p:sp>
        <p:nvSpPr>
          <p:cNvPr id="3097" name="Freeform 24">
            <a:extLst>
              <a:ext uri="{FF2B5EF4-FFF2-40B4-BE49-F238E27FC236}">
                <a16:creationId xmlns:a16="http://schemas.microsoft.com/office/drawing/2014/main" id="{394E98DC-83A7-1C03-3282-8FE4E06A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306762"/>
            <a:ext cx="539750" cy="64611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8" name="Text Box 54">
            <a:extLst>
              <a:ext uri="{FF2B5EF4-FFF2-40B4-BE49-F238E27FC236}">
                <a16:creationId xmlns:a16="http://schemas.microsoft.com/office/drawing/2014/main" id="{AD2E292B-3AC2-CA21-C4D7-291AD8B9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2643188"/>
            <a:ext cx="12604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nicht möglich bzw. nur nach Rücksprache mit dem Arzt</a:t>
            </a:r>
          </a:p>
        </p:txBody>
      </p:sp>
      <p:sp>
        <p:nvSpPr>
          <p:cNvPr id="3099" name="Text Box 54">
            <a:extLst>
              <a:ext uri="{FF2B5EF4-FFF2-40B4-BE49-F238E27FC236}">
                <a16:creationId xmlns:a16="http://schemas.microsoft.com/office/drawing/2014/main" id="{76A77CD2-355B-C9FF-0E61-B917799EE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3124200"/>
            <a:ext cx="5476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Beratung möglich</a:t>
            </a:r>
          </a:p>
        </p:txBody>
      </p:sp>
      <p:sp>
        <p:nvSpPr>
          <p:cNvPr id="58" name="Textfeld 29">
            <a:extLst>
              <a:ext uri="{FF2B5EF4-FFF2-40B4-BE49-F238E27FC236}">
                <a16:creationId xmlns:a16="http://schemas.microsoft.com/office/drawing/2014/main" id="{628E0D88-C166-3FA6-5BE3-6B36D2C6FD12}"/>
              </a:ext>
            </a:extLst>
          </p:cNvPr>
          <p:cNvSpPr txBox="1"/>
          <p:nvPr/>
        </p:nvSpPr>
        <p:spPr>
          <a:xfrm>
            <a:off x="438150" y="58738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Ernährungsberatung, allgemein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27.11.2024</a:t>
            </a:r>
          </a:p>
        </p:txBody>
      </p:sp>
      <p:sp>
        <p:nvSpPr>
          <p:cNvPr id="3101" name="Flussdiagramm: Verzweigung 65">
            <a:extLst>
              <a:ext uri="{FF2B5EF4-FFF2-40B4-BE49-F238E27FC236}">
                <a16:creationId xmlns:a16="http://schemas.microsoft.com/office/drawing/2014/main" id="{B69CC29B-00CF-F6E9-4AE0-D0406F1B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2160588"/>
            <a:ext cx="1981200" cy="900112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Beratung in der Apotheke möglich?</a:t>
            </a:r>
          </a:p>
        </p:txBody>
      </p:sp>
      <p:sp>
        <p:nvSpPr>
          <p:cNvPr id="3102" name="Flussdiagramm: Alternativer Prozess 43">
            <a:extLst>
              <a:ext uri="{FF2B5EF4-FFF2-40B4-BE49-F238E27FC236}">
                <a16:creationId xmlns:a16="http://schemas.microsoft.com/office/drawing/2014/main" id="{5A95C547-79E5-6E9B-83D9-E2A4D7257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720725"/>
            <a:ext cx="1981200" cy="3603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Kunde mit Wunsch nach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Ernährungsberatung</a:t>
            </a:r>
          </a:p>
        </p:txBody>
      </p:sp>
      <p:sp>
        <p:nvSpPr>
          <p:cNvPr id="3103" name="Text Box 10">
            <a:extLst>
              <a:ext uri="{FF2B5EF4-FFF2-40B4-BE49-F238E27FC236}">
                <a16:creationId xmlns:a16="http://schemas.microsoft.com/office/drawing/2014/main" id="{7547A7BE-874D-D9CA-4FFD-D77F4251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504628"/>
            <a:ext cx="1979613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Wunsch hinterfragen</a:t>
            </a:r>
          </a:p>
        </p:txBody>
      </p:sp>
      <p:sp>
        <p:nvSpPr>
          <p:cNvPr id="3104" name="Flussdiagramm: Verzweigung 65">
            <a:extLst>
              <a:ext uri="{FF2B5EF4-FFF2-40B4-BE49-F238E27FC236}">
                <a16:creationId xmlns:a16="http://schemas.microsoft.com/office/drawing/2014/main" id="{1D5BABE7-28B5-6749-BA79-198DFD178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6615113"/>
            <a:ext cx="1981200" cy="901700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Bedarf an Folge-beratung(en)?</a:t>
            </a:r>
          </a:p>
        </p:txBody>
      </p:sp>
      <p:sp>
        <p:nvSpPr>
          <p:cNvPr id="3105" name="Flussdiagramm: Alternativer Prozess 43">
            <a:extLst>
              <a:ext uri="{FF2B5EF4-FFF2-40B4-BE49-F238E27FC236}">
                <a16:creationId xmlns:a16="http://schemas.microsoft.com/office/drawing/2014/main" id="{0843872C-96D7-57B9-2E25-367A27589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9359900"/>
            <a:ext cx="1981200" cy="3603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Ggf. Evaluation</a:t>
            </a:r>
          </a:p>
        </p:txBody>
      </p:sp>
      <p:sp>
        <p:nvSpPr>
          <p:cNvPr id="3106" name="Text Box 53">
            <a:extLst>
              <a:ext uri="{FF2B5EF4-FFF2-40B4-BE49-F238E27FC236}">
                <a16:creationId xmlns:a16="http://schemas.microsoft.com/office/drawing/2014/main" id="{26492865-BE0F-A72D-6C41-723A0CC54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3167063"/>
            <a:ext cx="3603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07" name="Text Box 53">
            <a:extLst>
              <a:ext uri="{FF2B5EF4-FFF2-40B4-BE49-F238E27FC236}">
                <a16:creationId xmlns:a16="http://schemas.microsoft.com/office/drawing/2014/main" id="{BE06E76A-6836-562D-975E-7F2B89845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2519363"/>
            <a:ext cx="3603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08" name="Flussdiagramm: Alternativer Prozess 43">
            <a:extLst>
              <a:ext uri="{FF2B5EF4-FFF2-40B4-BE49-F238E27FC236}">
                <a16:creationId xmlns:a16="http://schemas.microsoft.com/office/drawing/2014/main" id="{D5BB2FE0-769F-26B3-B071-D7574293B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2411413"/>
            <a:ext cx="1981200" cy="39687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Arztbesuch</a:t>
            </a:r>
          </a:p>
        </p:txBody>
      </p:sp>
      <p:cxnSp>
        <p:nvCxnSpPr>
          <p:cNvPr id="3109" name="Gerade Verbindung 5">
            <a:extLst>
              <a:ext uri="{FF2B5EF4-FFF2-40B4-BE49-F238E27FC236}">
                <a16:creationId xmlns:a16="http://schemas.microsoft.com/office/drawing/2014/main" id="{1B71D404-F968-2834-960C-F8237BCAF260}"/>
              </a:ext>
            </a:extLst>
          </p:cNvPr>
          <p:cNvCxnSpPr>
            <a:cxnSpLocks noChangeShapeType="1"/>
            <a:stCxn id="3101" idx="3"/>
            <a:endCxn id="3107" idx="1"/>
          </p:cNvCxnSpPr>
          <p:nvPr/>
        </p:nvCxnSpPr>
        <p:spPr bwMode="auto">
          <a:xfrm flipV="1">
            <a:off x="2700338" y="2609850"/>
            <a:ext cx="485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Gerade Verbindung mit Pfeil 7">
            <a:extLst>
              <a:ext uri="{FF2B5EF4-FFF2-40B4-BE49-F238E27FC236}">
                <a16:creationId xmlns:a16="http://schemas.microsoft.com/office/drawing/2014/main" id="{E36E7E10-6D7E-F011-CF1C-F09E4FD1D89C}"/>
              </a:ext>
            </a:extLst>
          </p:cNvPr>
          <p:cNvCxnSpPr>
            <a:cxnSpLocks noChangeShapeType="1"/>
            <a:stCxn id="3107" idx="3"/>
            <a:endCxn id="3108" idx="1"/>
          </p:cNvCxnSpPr>
          <p:nvPr/>
        </p:nvCxnSpPr>
        <p:spPr bwMode="auto">
          <a:xfrm flipV="1">
            <a:off x="3546475" y="2609850"/>
            <a:ext cx="4127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Text Box 53">
            <a:extLst>
              <a:ext uri="{FF2B5EF4-FFF2-40B4-BE49-F238E27FC236}">
                <a16:creationId xmlns:a16="http://schemas.microsoft.com/office/drawing/2014/main" id="{35AC7A4F-CBF1-DA64-B3CC-95A09C6C4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8" y="7632700"/>
            <a:ext cx="3619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12" name="Text Box 53">
            <a:extLst>
              <a:ext uri="{FF2B5EF4-FFF2-40B4-BE49-F238E27FC236}">
                <a16:creationId xmlns:a16="http://schemas.microsoft.com/office/drawing/2014/main" id="{4370CE3A-1B1E-6974-7947-6C62EACFB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8012113"/>
            <a:ext cx="3603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3113" name="Gerade Verbindung mit Pfeil 9">
            <a:extLst>
              <a:ext uri="{FF2B5EF4-FFF2-40B4-BE49-F238E27FC236}">
                <a16:creationId xmlns:a16="http://schemas.microsoft.com/office/drawing/2014/main" id="{E86A70E6-E548-FD32-A48A-062CD7FD55A4}"/>
              </a:ext>
            </a:extLst>
          </p:cNvPr>
          <p:cNvCxnSpPr>
            <a:cxnSpLocks noChangeShapeType="1"/>
            <a:stCxn id="3102" idx="2"/>
            <a:endCxn id="3103" idx="0"/>
          </p:cNvCxnSpPr>
          <p:nvPr/>
        </p:nvCxnSpPr>
        <p:spPr bwMode="auto">
          <a:xfrm flipH="1">
            <a:off x="1710532" y="1081088"/>
            <a:ext cx="793" cy="4235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Gerade Verbindung mit Pfeil 11">
            <a:extLst>
              <a:ext uri="{FF2B5EF4-FFF2-40B4-BE49-F238E27FC236}">
                <a16:creationId xmlns:a16="http://schemas.microsoft.com/office/drawing/2014/main" id="{C98FED2D-A803-798D-7070-868A9B890D6D}"/>
              </a:ext>
            </a:extLst>
          </p:cNvPr>
          <p:cNvCxnSpPr>
            <a:cxnSpLocks noChangeShapeType="1"/>
            <a:stCxn id="3103" idx="2"/>
            <a:endCxn id="3101" idx="0"/>
          </p:cNvCxnSpPr>
          <p:nvPr/>
        </p:nvCxnSpPr>
        <p:spPr bwMode="auto">
          <a:xfrm flipH="1">
            <a:off x="1709738" y="1735460"/>
            <a:ext cx="794" cy="42512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5" name="Gerade Verbindung 13">
            <a:extLst>
              <a:ext uri="{FF2B5EF4-FFF2-40B4-BE49-F238E27FC236}">
                <a16:creationId xmlns:a16="http://schemas.microsoft.com/office/drawing/2014/main" id="{DF46E0FB-0DFF-41DD-39AF-CD1B06582DBD}"/>
              </a:ext>
            </a:extLst>
          </p:cNvPr>
          <p:cNvCxnSpPr>
            <a:cxnSpLocks noChangeShapeType="1"/>
            <a:stCxn id="3101" idx="2"/>
            <a:endCxn id="3106" idx="0"/>
          </p:cNvCxnSpPr>
          <p:nvPr/>
        </p:nvCxnSpPr>
        <p:spPr bwMode="auto">
          <a:xfrm flipH="1">
            <a:off x="1708150" y="3060700"/>
            <a:ext cx="1588" cy="106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6" name="Gerade Verbindung mit Pfeil 15">
            <a:extLst>
              <a:ext uri="{FF2B5EF4-FFF2-40B4-BE49-F238E27FC236}">
                <a16:creationId xmlns:a16="http://schemas.microsoft.com/office/drawing/2014/main" id="{26EB0151-FCDD-33A3-24A4-760A5D92987D}"/>
              </a:ext>
            </a:extLst>
          </p:cNvPr>
          <p:cNvCxnSpPr>
            <a:cxnSpLocks noChangeShapeType="1"/>
            <a:stCxn id="3106" idx="2"/>
            <a:endCxn id="3074" idx="0"/>
          </p:cNvCxnSpPr>
          <p:nvPr/>
        </p:nvCxnSpPr>
        <p:spPr bwMode="auto">
          <a:xfrm>
            <a:off x="1708944" y="3348038"/>
            <a:ext cx="15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7" name="Gerade Verbindung 19">
            <a:extLst>
              <a:ext uri="{FF2B5EF4-FFF2-40B4-BE49-F238E27FC236}">
                <a16:creationId xmlns:a16="http://schemas.microsoft.com/office/drawing/2014/main" id="{FECB1DEA-13F4-4256-2851-70F2FDE344E3}"/>
              </a:ext>
            </a:extLst>
          </p:cNvPr>
          <p:cNvCxnSpPr>
            <a:cxnSpLocks noChangeShapeType="1"/>
            <a:endCxn id="3111" idx="0"/>
          </p:cNvCxnSpPr>
          <p:nvPr/>
        </p:nvCxnSpPr>
        <p:spPr bwMode="auto">
          <a:xfrm>
            <a:off x="1700213" y="7524750"/>
            <a:ext cx="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8" name="Gewinkelte Verbindung 27">
            <a:extLst>
              <a:ext uri="{FF2B5EF4-FFF2-40B4-BE49-F238E27FC236}">
                <a16:creationId xmlns:a16="http://schemas.microsoft.com/office/drawing/2014/main" id="{F274DBAE-B333-F703-DDC0-41B50085337B}"/>
              </a:ext>
            </a:extLst>
          </p:cNvPr>
          <p:cNvCxnSpPr>
            <a:cxnSpLocks noChangeShapeType="1"/>
            <a:stCxn id="3112" idx="2"/>
            <a:endCxn id="3091" idx="1"/>
          </p:cNvCxnSpPr>
          <p:nvPr/>
        </p:nvCxnSpPr>
        <p:spPr bwMode="auto">
          <a:xfrm rot="16200000" flipH="1">
            <a:off x="132556" y="8400257"/>
            <a:ext cx="795337" cy="3810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Text Box 37">
            <a:extLst>
              <a:ext uri="{FF2B5EF4-FFF2-40B4-BE49-F238E27FC236}">
                <a16:creationId xmlns:a16="http://schemas.microsoft.com/office/drawing/2014/main" id="{BF12AD4F-4411-4900-8C8D-ADFE18C2D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7" y="5187952"/>
            <a:ext cx="3240088" cy="10618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Kapitel 4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Vorbereitung des Gespräches zur Ernährungsberatung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Auswertung des Ernährungsprotokolls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Durchführung der Nährwertanalyse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Prüfung auf Interaktionen zwischen AM, NEM und Lebensmitteln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e-DE" altLang="de-DE" sz="700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Vorbereitung der Beratungsinhalte entsprechend den Zielen </a:t>
            </a:r>
          </a:p>
          <a:p>
            <a:pPr marL="830263" lvl="1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individuelle Erstellung von Informationsmaterial </a:t>
            </a:r>
          </a:p>
          <a:p>
            <a:pPr marL="830263" lvl="1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Überlegung zur Weitergabe der Informationen </a:t>
            </a:r>
          </a:p>
          <a:p>
            <a:pPr marL="830263" lvl="1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Auswahl unterstützender Maßnahmen </a:t>
            </a:r>
          </a:p>
        </p:txBody>
      </p:sp>
      <p:sp>
        <p:nvSpPr>
          <p:cNvPr id="3120" name="Text Box 10">
            <a:extLst>
              <a:ext uri="{FF2B5EF4-FFF2-40B4-BE49-F238E27FC236}">
                <a16:creationId xmlns:a16="http://schemas.microsoft.com/office/drawing/2014/main" id="{BDBC2A7D-AD48-F461-5F0B-4CC051AA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6032500"/>
            <a:ext cx="197961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Gespräch zur Ernährungsberatung  </a:t>
            </a:r>
          </a:p>
        </p:txBody>
      </p:sp>
      <p:cxnSp>
        <p:nvCxnSpPr>
          <p:cNvPr id="3121" name="Gerade Verbindung mit Pfeil 21">
            <a:extLst>
              <a:ext uri="{FF2B5EF4-FFF2-40B4-BE49-F238E27FC236}">
                <a16:creationId xmlns:a16="http://schemas.microsoft.com/office/drawing/2014/main" id="{CB73E74B-747A-712C-3E16-ABF08FA4D4C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706563" y="7823200"/>
            <a:ext cx="1587" cy="177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2" name="Gerader Verbinder 5">
            <a:extLst>
              <a:ext uri="{FF2B5EF4-FFF2-40B4-BE49-F238E27FC236}">
                <a16:creationId xmlns:a16="http://schemas.microsoft.com/office/drawing/2014/main" id="{01C3A505-CC26-9323-E994-A56219555BB4}"/>
              </a:ext>
            </a:extLst>
          </p:cNvPr>
          <p:cNvCxnSpPr>
            <a:cxnSpLocks noChangeShapeType="1"/>
            <a:stCxn id="3103" idx="3"/>
          </p:cNvCxnSpPr>
          <p:nvPr/>
        </p:nvCxnSpPr>
        <p:spPr bwMode="auto">
          <a:xfrm>
            <a:off x="2700338" y="1620044"/>
            <a:ext cx="1257300" cy="79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23" name="Rechteck 6">
            <a:extLst>
              <a:ext uri="{FF2B5EF4-FFF2-40B4-BE49-F238E27FC236}">
                <a16:creationId xmlns:a16="http://schemas.microsoft.com/office/drawing/2014/main" id="{1BF925D0-AC72-3CB9-F22B-F6CFF7D7D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992313"/>
            <a:ext cx="14398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Ggf. nach Abklärung der Bedenken </a:t>
            </a:r>
          </a:p>
        </p:txBody>
      </p:sp>
      <p:cxnSp>
        <p:nvCxnSpPr>
          <p:cNvPr id="3124" name="Gerader Verbinder 8">
            <a:extLst>
              <a:ext uri="{FF2B5EF4-FFF2-40B4-BE49-F238E27FC236}">
                <a16:creationId xmlns:a16="http://schemas.microsoft.com/office/drawing/2014/main" id="{A56BD3F4-CF53-F068-377F-02A71C2F9FD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708150" y="2081213"/>
            <a:ext cx="992188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25" name="Gerader Verbinder 16">
            <a:extLst>
              <a:ext uri="{FF2B5EF4-FFF2-40B4-BE49-F238E27FC236}">
                <a16:creationId xmlns:a16="http://schemas.microsoft.com/office/drawing/2014/main" id="{B29CCFE2-D5DC-3CE2-56E2-43FD296923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7638" y="2087563"/>
            <a:ext cx="866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26" name="Gerader Verbinder 19">
            <a:extLst>
              <a:ext uri="{FF2B5EF4-FFF2-40B4-BE49-F238E27FC236}">
                <a16:creationId xmlns:a16="http://schemas.microsoft.com/office/drawing/2014/main" id="{BA43A500-2406-6EC6-7572-441003F3E7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24413" y="2087563"/>
            <a:ext cx="0" cy="323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27" name="Gerade Verbindung mit Pfeil 39">
            <a:extLst>
              <a:ext uri="{FF2B5EF4-FFF2-40B4-BE49-F238E27FC236}">
                <a16:creationId xmlns:a16="http://schemas.microsoft.com/office/drawing/2014/main" id="{1BAAD950-E2FE-5947-784B-C7DD23380A26}"/>
              </a:ext>
            </a:extLst>
          </p:cNvPr>
          <p:cNvCxnSpPr>
            <a:cxnSpLocks noChangeShapeType="1"/>
            <a:stCxn id="3091" idx="2"/>
            <a:endCxn id="3105" idx="0"/>
          </p:cNvCxnSpPr>
          <p:nvPr/>
        </p:nvCxnSpPr>
        <p:spPr bwMode="auto">
          <a:xfrm flipH="1">
            <a:off x="1709738" y="9104313"/>
            <a:ext cx="1587" cy="255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28" name="Gerader Verbinder 52">
            <a:extLst>
              <a:ext uri="{FF2B5EF4-FFF2-40B4-BE49-F238E27FC236}">
                <a16:creationId xmlns:a16="http://schemas.microsoft.com/office/drawing/2014/main" id="{B4DB6B79-22CB-6BBD-9CD0-5F459896E2FF}"/>
              </a:ext>
            </a:extLst>
          </p:cNvPr>
          <p:cNvCxnSpPr>
            <a:cxnSpLocks noChangeShapeType="1"/>
            <a:stCxn id="3104" idx="1"/>
          </p:cNvCxnSpPr>
          <p:nvPr/>
        </p:nvCxnSpPr>
        <p:spPr bwMode="auto">
          <a:xfrm flipH="1">
            <a:off x="339725" y="7065963"/>
            <a:ext cx="369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29" name="Gerader Verbinder 58">
            <a:extLst>
              <a:ext uri="{FF2B5EF4-FFF2-40B4-BE49-F238E27FC236}">
                <a16:creationId xmlns:a16="http://schemas.microsoft.com/office/drawing/2014/main" id="{F5996D80-D7DA-5537-9A8D-394219EBE001}"/>
              </a:ext>
            </a:extLst>
          </p:cNvPr>
          <p:cNvCxnSpPr>
            <a:cxnSpLocks noChangeShapeType="1"/>
            <a:endCxn id="3112" idx="0"/>
          </p:cNvCxnSpPr>
          <p:nvPr/>
        </p:nvCxnSpPr>
        <p:spPr bwMode="auto">
          <a:xfrm>
            <a:off x="339725" y="7065963"/>
            <a:ext cx="0" cy="946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30" name="Gerade Verbindung mit Pfeil 95">
            <a:extLst>
              <a:ext uri="{FF2B5EF4-FFF2-40B4-BE49-F238E27FC236}">
                <a16:creationId xmlns:a16="http://schemas.microsoft.com/office/drawing/2014/main" id="{C16DF864-FF0E-D27E-52E0-24D7D5C60F8C}"/>
              </a:ext>
            </a:extLst>
          </p:cNvPr>
          <p:cNvCxnSpPr>
            <a:cxnSpLocks noChangeShapeType="1"/>
            <a:stCxn id="3120" idx="2"/>
            <a:endCxn id="3104" idx="0"/>
          </p:cNvCxnSpPr>
          <p:nvPr/>
        </p:nvCxnSpPr>
        <p:spPr bwMode="auto">
          <a:xfrm flipH="1">
            <a:off x="1700213" y="6400800"/>
            <a:ext cx="6350" cy="214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1" name="Gerade Verbindung mit Pfeil 98">
            <a:extLst>
              <a:ext uri="{FF2B5EF4-FFF2-40B4-BE49-F238E27FC236}">
                <a16:creationId xmlns:a16="http://schemas.microsoft.com/office/drawing/2014/main" id="{B622BE69-1A60-66EB-6C66-706D969FBAE9}"/>
              </a:ext>
            </a:extLst>
          </p:cNvPr>
          <p:cNvCxnSpPr>
            <a:cxnSpLocks noChangeShapeType="1"/>
            <a:stCxn id="3076" idx="2"/>
            <a:endCxn id="3120" idx="0"/>
          </p:cNvCxnSpPr>
          <p:nvPr/>
        </p:nvCxnSpPr>
        <p:spPr bwMode="auto">
          <a:xfrm>
            <a:off x="1703388" y="5822950"/>
            <a:ext cx="3175" cy="209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2" name="Gerade Verbindung mit Pfeil 100">
            <a:extLst>
              <a:ext uri="{FF2B5EF4-FFF2-40B4-BE49-F238E27FC236}">
                <a16:creationId xmlns:a16="http://schemas.microsoft.com/office/drawing/2014/main" id="{1704E05E-F286-69EC-AD36-01962058416E}"/>
              </a:ext>
            </a:extLst>
          </p:cNvPr>
          <p:cNvCxnSpPr>
            <a:cxnSpLocks noChangeShapeType="1"/>
            <a:stCxn id="3075" idx="2"/>
            <a:endCxn id="3076" idx="0"/>
          </p:cNvCxnSpPr>
          <p:nvPr/>
        </p:nvCxnSpPr>
        <p:spPr bwMode="auto">
          <a:xfrm flipH="1">
            <a:off x="1703388" y="4613275"/>
            <a:ext cx="7937" cy="979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3" name="Gerader Verbinder 114">
            <a:extLst>
              <a:ext uri="{FF2B5EF4-FFF2-40B4-BE49-F238E27FC236}">
                <a16:creationId xmlns:a16="http://schemas.microsoft.com/office/drawing/2014/main" id="{33027183-3A3B-6451-9C03-983C265C96D8}"/>
              </a:ext>
            </a:extLst>
          </p:cNvPr>
          <p:cNvCxnSpPr>
            <a:cxnSpLocks noChangeShapeType="1"/>
            <a:stCxn id="3074" idx="3"/>
          </p:cNvCxnSpPr>
          <p:nvPr/>
        </p:nvCxnSpPr>
        <p:spPr bwMode="auto">
          <a:xfrm>
            <a:off x="2700338" y="3634904"/>
            <a:ext cx="1257300" cy="6238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34" name="Gerader Verbinder 116">
            <a:extLst>
              <a:ext uri="{FF2B5EF4-FFF2-40B4-BE49-F238E27FC236}">
                <a16:creationId xmlns:a16="http://schemas.microsoft.com/office/drawing/2014/main" id="{66F4B1D9-8F68-5289-5888-3BD62C280B17}"/>
              </a:ext>
            </a:extLst>
          </p:cNvPr>
          <p:cNvCxnSpPr>
            <a:cxnSpLocks noChangeShapeType="1"/>
            <a:stCxn id="3075" idx="3"/>
          </p:cNvCxnSpPr>
          <p:nvPr/>
        </p:nvCxnSpPr>
        <p:spPr bwMode="auto">
          <a:xfrm flipV="1">
            <a:off x="2700338" y="4497388"/>
            <a:ext cx="12573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35" name="Gerader Verbinder 118">
            <a:extLst>
              <a:ext uri="{FF2B5EF4-FFF2-40B4-BE49-F238E27FC236}">
                <a16:creationId xmlns:a16="http://schemas.microsoft.com/office/drawing/2014/main" id="{C5CB888D-A77A-8A05-7400-7B1864D13644}"/>
              </a:ext>
            </a:extLst>
          </p:cNvPr>
          <p:cNvCxnSpPr>
            <a:cxnSpLocks noChangeShapeType="1"/>
            <a:stCxn id="3076" idx="3"/>
          </p:cNvCxnSpPr>
          <p:nvPr/>
        </p:nvCxnSpPr>
        <p:spPr bwMode="auto">
          <a:xfrm flipV="1">
            <a:off x="2690813" y="5707063"/>
            <a:ext cx="1266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0" name="Rechteck 119">
            <a:extLst>
              <a:ext uri="{FF2B5EF4-FFF2-40B4-BE49-F238E27FC236}">
                <a16:creationId xmlns:a16="http://schemas.microsoft.com/office/drawing/2014/main" id="{5790ACA5-0DDE-7C1B-FE4E-5F2034BE52E9}"/>
              </a:ext>
            </a:extLst>
          </p:cNvPr>
          <p:cNvSpPr/>
          <p:nvPr/>
        </p:nvSpPr>
        <p:spPr>
          <a:xfrm>
            <a:off x="3898366" y="6213786"/>
            <a:ext cx="3778250" cy="16866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5</a:t>
            </a:r>
          </a:p>
          <a:p>
            <a:pPr>
              <a:defRPr/>
            </a:pP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Gespräch zur Ernährungsberatung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Die Ernährungsempfehlungen sollen mindestens enthalten: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Empfehlungswerte Nahrungsmittel der einzelnen Nahrungsmittelgruppen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Anzahl der Mahlzeiten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Beispiele für Mengen und Bestandteile der einzelnen Mahlzeiten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Zubereitungsverfahren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Nährwerte der empfohlenen Lebensmittel und Getränke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Maßnahmen zur Vermeidung von Interaktionen zwischen Arzneimitteln, Nahrungsergänzungsmitteln und Lebensmitteln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Hinweise zu empfehlenswerten Nahrungsergänzungsmitteln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e-DE" altLang="de-DE" sz="700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der Beratung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Terminvereinbarung Folgeberatung </a:t>
            </a:r>
          </a:p>
          <a:p>
            <a:pPr>
              <a:defRPr/>
            </a:pP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7" name="Freeform 24">
            <a:extLst>
              <a:ext uri="{FF2B5EF4-FFF2-40B4-BE49-F238E27FC236}">
                <a16:creationId xmlns:a16="http://schemas.microsoft.com/office/drawing/2014/main" id="{1690F3F4-1428-5A95-49E3-02A40584E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6262687"/>
            <a:ext cx="539750" cy="13620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38" name="Gerader Verbinder 125">
            <a:extLst>
              <a:ext uri="{FF2B5EF4-FFF2-40B4-BE49-F238E27FC236}">
                <a16:creationId xmlns:a16="http://schemas.microsoft.com/office/drawing/2014/main" id="{94FE75F5-F224-63AE-B47A-5F506A042D21}"/>
              </a:ext>
            </a:extLst>
          </p:cNvPr>
          <p:cNvCxnSpPr>
            <a:cxnSpLocks noChangeShapeType="1"/>
            <a:stCxn id="3120" idx="3"/>
          </p:cNvCxnSpPr>
          <p:nvPr/>
        </p:nvCxnSpPr>
        <p:spPr bwMode="auto">
          <a:xfrm>
            <a:off x="2695575" y="6216650"/>
            <a:ext cx="1262063" cy="688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39" name="Gerader Verbinder 1024">
            <a:extLst>
              <a:ext uri="{FF2B5EF4-FFF2-40B4-BE49-F238E27FC236}">
                <a16:creationId xmlns:a16="http://schemas.microsoft.com/office/drawing/2014/main" id="{7B1350AD-6AD3-FA15-2DF2-6DD6AD4A53DA}"/>
              </a:ext>
            </a:extLst>
          </p:cNvPr>
          <p:cNvCxnSpPr>
            <a:cxnSpLocks noChangeShapeType="1"/>
            <a:stCxn id="3089" idx="3"/>
          </p:cNvCxnSpPr>
          <p:nvPr/>
        </p:nvCxnSpPr>
        <p:spPr bwMode="auto">
          <a:xfrm>
            <a:off x="2700338" y="8128000"/>
            <a:ext cx="1257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40" name="Gerader Verbinder 1026">
            <a:extLst>
              <a:ext uri="{FF2B5EF4-FFF2-40B4-BE49-F238E27FC236}">
                <a16:creationId xmlns:a16="http://schemas.microsoft.com/office/drawing/2014/main" id="{4A5D2F44-2297-2FF1-CF0C-D72FE4B774F4}"/>
              </a:ext>
            </a:extLst>
          </p:cNvPr>
          <p:cNvCxnSpPr>
            <a:cxnSpLocks noChangeShapeType="1"/>
            <a:stCxn id="3090" idx="3"/>
          </p:cNvCxnSpPr>
          <p:nvPr/>
        </p:nvCxnSpPr>
        <p:spPr bwMode="auto">
          <a:xfrm>
            <a:off x="2700338" y="8569325"/>
            <a:ext cx="1257300" cy="204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41" name="Gerader Verbinder 1036">
            <a:extLst>
              <a:ext uri="{FF2B5EF4-FFF2-40B4-BE49-F238E27FC236}">
                <a16:creationId xmlns:a16="http://schemas.microsoft.com/office/drawing/2014/main" id="{64880BD7-F572-24E1-7080-C56144399612}"/>
              </a:ext>
            </a:extLst>
          </p:cNvPr>
          <p:cNvCxnSpPr>
            <a:cxnSpLocks noChangeShapeType="1"/>
            <a:stCxn id="3091" idx="3"/>
            <a:endCxn id="1038" idx="1"/>
          </p:cNvCxnSpPr>
          <p:nvPr/>
        </p:nvCxnSpPr>
        <p:spPr bwMode="auto">
          <a:xfrm>
            <a:off x="2700338" y="8988426"/>
            <a:ext cx="1201738" cy="42984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Benutzerdefiniert</PresentationFormat>
  <Paragraphs>83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StarBats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111</cp:revision>
  <dcterms:created xsi:type="dcterms:W3CDTF">2002-12-09T13:29:54Z</dcterms:created>
  <dcterms:modified xsi:type="dcterms:W3CDTF">2024-12-16T10:22:09Z</dcterms:modified>
</cp:coreProperties>
</file>