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7" r:id="rId2"/>
    <p:sldId id="258" r:id="rId3"/>
    <p:sldId id="259" r:id="rId4"/>
  </p:sldIdLst>
  <p:sldSz cx="7559675" cy="10080625"/>
  <p:notesSz cx="6797675" cy="9926638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30">
          <p15:clr>
            <a:srgbClr val="A4A3A4"/>
          </p15:clr>
        </p15:guide>
        <p15:guide id="2" pos="204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674">
          <p15:clr>
            <a:srgbClr val="A4A3A4"/>
          </p15:clr>
        </p15:guide>
        <p15:guide id="2" pos="194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85" autoAdjust="0"/>
    <p:restoredTop sz="90965" autoAdjust="0"/>
  </p:normalViewPr>
  <p:slideViewPr>
    <p:cSldViewPr>
      <p:cViewPr>
        <p:scale>
          <a:sx n="190" d="100"/>
          <a:sy n="190" d="100"/>
        </p:scale>
        <p:origin x="110" y="-3859"/>
      </p:cViewPr>
      <p:guideLst>
        <p:guide orient="horz" pos="3130"/>
        <p:guide pos="2041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200" d="100"/>
        <a:sy n="2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674"/>
        <p:guide pos="1942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87EE66B5-2D9D-7E1D-6E66-80DBED77A71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3786" tIns="41893" rIns="83786" bIns="41893" numCol="1" anchor="t" anchorCtr="0" compatLnSpc="1">
            <a:prstTxWarp prst="textNoShape">
              <a:avLst/>
            </a:prstTxWarp>
          </a:bodyPr>
          <a:lstStyle>
            <a:lvl1pPr>
              <a:defRPr sz="11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D19CE667-0390-3AC7-A338-37933BC0905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36988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3786" tIns="41893" rIns="83786" bIns="41893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6" name="Rectangle 4">
            <a:extLst>
              <a:ext uri="{FF2B5EF4-FFF2-40B4-BE49-F238E27FC236}">
                <a16:creationId xmlns:a16="http://schemas.microsoft.com/office/drawing/2014/main" id="{64C36025-1E83-9C93-C3DB-629BEF3C9B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9113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3786" tIns="41893" rIns="83786" bIns="41893" numCol="1" anchor="b" anchorCtr="0" compatLnSpc="1">
            <a:prstTxWarp prst="textNoShape">
              <a:avLst/>
            </a:prstTxWarp>
          </a:bodyPr>
          <a:lstStyle>
            <a:lvl1pPr>
              <a:defRPr sz="11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7" name="Rectangle 5">
            <a:extLst>
              <a:ext uri="{FF2B5EF4-FFF2-40B4-BE49-F238E27FC236}">
                <a16:creationId xmlns:a16="http://schemas.microsoft.com/office/drawing/2014/main" id="{80637210-8A93-E019-D574-80B79D64B46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36988" y="9409113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3786" tIns="41893" rIns="83786" bIns="41893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pPr>
              <a:defRPr/>
            </a:pPr>
            <a:fld id="{E23B9526-93B5-4133-8EF3-C551E68707B7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E4F84260-D4C8-02BE-3903-EE743D626E3D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111375" y="954088"/>
            <a:ext cx="2573338" cy="343376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66376A0D-CB9B-BA19-A1FC-1242CE3F7072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2513" y="4722813"/>
            <a:ext cx="4697412" cy="3811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66738" y="3132138"/>
            <a:ext cx="6426200" cy="2160587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33475" y="5711825"/>
            <a:ext cx="5292725" cy="257651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240367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7825" y="403225"/>
            <a:ext cx="6804025" cy="16811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77825" y="2352675"/>
            <a:ext cx="6804025" cy="66516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549230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5481638" y="403225"/>
            <a:ext cx="1700212" cy="860107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77825" y="403225"/>
            <a:ext cx="4951413" cy="86010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867490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7825" y="403225"/>
            <a:ext cx="6804025" cy="16811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77825" y="2352675"/>
            <a:ext cx="6804025" cy="66516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641610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96900" y="6477000"/>
            <a:ext cx="6426200" cy="200342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96900" y="4271963"/>
            <a:ext cx="6426200" cy="22050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4242454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7825" y="403225"/>
            <a:ext cx="6804025" cy="16811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77825" y="2352675"/>
            <a:ext cx="3325813" cy="66516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856038" y="2352675"/>
            <a:ext cx="3325812" cy="66516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145597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7825" y="403225"/>
            <a:ext cx="6804025" cy="16811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77825" y="2255838"/>
            <a:ext cx="3340100" cy="9413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77825" y="3197225"/>
            <a:ext cx="3340100" cy="58070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840163" y="2255838"/>
            <a:ext cx="3341687" cy="9413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840163" y="3197225"/>
            <a:ext cx="3341687" cy="58070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215529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7825" y="403225"/>
            <a:ext cx="6804025" cy="16811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864216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64079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7825" y="401638"/>
            <a:ext cx="2487613" cy="17081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955925" y="401638"/>
            <a:ext cx="4225925" cy="8602662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77825" y="2109788"/>
            <a:ext cx="2487613" cy="68945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473379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81138" y="7056438"/>
            <a:ext cx="4537075" cy="83343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481138" y="900113"/>
            <a:ext cx="4537075" cy="60483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481138" y="7889875"/>
            <a:ext cx="4537075" cy="11826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4243447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StarBats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StarBats" charset="0"/>
        <a:defRPr sz="4400">
          <a:solidFill>
            <a:srgbClr val="000000"/>
          </a:solidFill>
          <a:latin typeface="Times New Roman" pitchFamily="18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StarBats" charset="0"/>
        <a:defRPr sz="4400">
          <a:solidFill>
            <a:srgbClr val="000000"/>
          </a:solidFill>
          <a:latin typeface="Times New Roman" pitchFamily="18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StarBats" charset="0"/>
        <a:defRPr sz="4400">
          <a:solidFill>
            <a:srgbClr val="000000"/>
          </a:solidFill>
          <a:latin typeface="Times New Roman" pitchFamily="18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StarBats" charset="0"/>
        <a:defRPr sz="4400">
          <a:solidFill>
            <a:srgbClr val="000000"/>
          </a:solidFill>
          <a:latin typeface="Times New Roman" pitchFamily="18" charset="0"/>
        </a:defRPr>
      </a:lvl5pPr>
      <a:lvl6pPr marL="1897063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StarBats" charset="0"/>
        <a:defRPr sz="4400">
          <a:solidFill>
            <a:srgbClr val="000000"/>
          </a:solidFill>
          <a:latin typeface="Times New Roman" pitchFamily="18" charset="0"/>
        </a:defRPr>
      </a:lvl6pPr>
      <a:lvl7pPr marL="2354263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StarBats" charset="0"/>
        <a:defRPr sz="4400">
          <a:solidFill>
            <a:srgbClr val="000000"/>
          </a:solidFill>
          <a:latin typeface="Times New Roman" pitchFamily="18" charset="0"/>
        </a:defRPr>
      </a:lvl7pPr>
      <a:lvl8pPr marL="2811463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StarBats" charset="0"/>
        <a:defRPr sz="4400">
          <a:solidFill>
            <a:srgbClr val="000000"/>
          </a:solidFill>
          <a:latin typeface="Times New Roman" pitchFamily="18" charset="0"/>
        </a:defRPr>
      </a:lvl8pPr>
      <a:lvl9pPr marL="3268663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StarBats" charset="0"/>
        <a:defRPr sz="4400">
          <a:solidFill>
            <a:srgbClr val="000000"/>
          </a:solidFill>
          <a:latin typeface="Times New Roman" pitchFamily="18" charset="0"/>
        </a:defRPr>
      </a:lvl9pPr>
    </p:titleStyle>
    <p:bodyStyle>
      <a:lvl1pPr marL="431800" indent="-323850" algn="l" defTabSz="449263" rtl="0" eaLnBrk="0" fontAlgn="base" hangingPunct="0">
        <a:spcBef>
          <a:spcPct val="0"/>
        </a:spcBef>
        <a:spcAft>
          <a:spcPts val="1413"/>
        </a:spcAft>
        <a:buClr>
          <a:srgbClr val="000000"/>
        </a:buClr>
        <a:buSzPct val="45000"/>
        <a:buFont typeface="StarBats" charset="0"/>
        <a:buChar char="&quot;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863600" indent="-287338" algn="l" defTabSz="449263" rtl="0" eaLnBrk="0" fontAlgn="base" hangingPunct="0">
        <a:spcBef>
          <a:spcPct val="0"/>
        </a:spcBef>
        <a:spcAft>
          <a:spcPts val="1125"/>
        </a:spcAft>
        <a:buClr>
          <a:srgbClr val="000000"/>
        </a:buClr>
        <a:buSzPct val="75000"/>
        <a:buFont typeface="StarBats" charset="0"/>
        <a:buChar char=""/>
        <a:defRPr sz="2800">
          <a:solidFill>
            <a:srgbClr val="000000"/>
          </a:solidFill>
          <a:latin typeface="+mn-lt"/>
        </a:defRPr>
      </a:lvl2pPr>
      <a:lvl3pPr marL="1295400" indent="-215900" algn="l" defTabSz="449263" rtl="0" eaLnBrk="0" fontAlgn="base" hangingPunct="0">
        <a:spcBef>
          <a:spcPct val="0"/>
        </a:spcBef>
        <a:spcAft>
          <a:spcPts val="850"/>
        </a:spcAft>
        <a:buClr>
          <a:srgbClr val="000000"/>
        </a:buClr>
        <a:buSzPct val="45000"/>
        <a:buFont typeface="StarBats" charset="0"/>
        <a:buChar char="&quot;"/>
        <a:defRPr sz="2400">
          <a:solidFill>
            <a:srgbClr val="000000"/>
          </a:solidFill>
          <a:latin typeface="+mn-lt"/>
        </a:defRPr>
      </a:lvl3pPr>
      <a:lvl4pPr marL="1727200" indent="-215900" algn="l" defTabSz="449263" rtl="0" eaLnBrk="0" fontAlgn="base" hangingPunct="0">
        <a:spcBef>
          <a:spcPct val="0"/>
        </a:spcBef>
        <a:spcAft>
          <a:spcPts val="563"/>
        </a:spcAft>
        <a:buClr>
          <a:srgbClr val="000000"/>
        </a:buClr>
        <a:buSzPct val="75000"/>
        <a:buFont typeface="StarBats" charset="0"/>
        <a:buChar char=""/>
        <a:defRPr sz="2000">
          <a:solidFill>
            <a:srgbClr val="000000"/>
          </a:solidFill>
          <a:latin typeface="+mn-lt"/>
        </a:defRPr>
      </a:lvl4pPr>
      <a:lvl5pPr marL="2159000" indent="-215900" algn="l" defTabSz="449263" rtl="0" eaLnBrk="0" fontAlgn="base" hangingPunct="0">
        <a:spcBef>
          <a:spcPct val="0"/>
        </a:spcBef>
        <a:spcAft>
          <a:spcPts val="275"/>
        </a:spcAft>
        <a:buClr>
          <a:srgbClr val="000000"/>
        </a:buClr>
        <a:buSzPct val="45000"/>
        <a:buFont typeface="StarBats" charset="0"/>
        <a:buChar char="&quot;"/>
        <a:defRPr sz="2000">
          <a:solidFill>
            <a:srgbClr val="000000"/>
          </a:solidFill>
          <a:latin typeface="+mn-lt"/>
        </a:defRPr>
      </a:lvl5pPr>
      <a:lvl6pPr marL="2616200" indent="-215900" algn="l" defTabSz="449263" rtl="0" eaLnBrk="0" fontAlgn="base" hangingPunct="0">
        <a:spcBef>
          <a:spcPct val="0"/>
        </a:spcBef>
        <a:spcAft>
          <a:spcPts val="275"/>
        </a:spcAft>
        <a:buClr>
          <a:srgbClr val="000000"/>
        </a:buClr>
        <a:buSzPct val="45000"/>
        <a:buFont typeface="StarBats" charset="0"/>
        <a:buChar char="&quot;"/>
        <a:defRPr sz="2000">
          <a:solidFill>
            <a:srgbClr val="000000"/>
          </a:solidFill>
          <a:latin typeface="+mn-lt"/>
        </a:defRPr>
      </a:lvl6pPr>
      <a:lvl7pPr marL="3073400" indent="-215900" algn="l" defTabSz="449263" rtl="0" eaLnBrk="0" fontAlgn="base" hangingPunct="0">
        <a:spcBef>
          <a:spcPct val="0"/>
        </a:spcBef>
        <a:spcAft>
          <a:spcPts val="275"/>
        </a:spcAft>
        <a:buClr>
          <a:srgbClr val="000000"/>
        </a:buClr>
        <a:buSzPct val="45000"/>
        <a:buFont typeface="StarBats" charset="0"/>
        <a:buChar char="&quot;"/>
        <a:defRPr sz="2000">
          <a:solidFill>
            <a:srgbClr val="000000"/>
          </a:solidFill>
          <a:latin typeface="+mn-lt"/>
        </a:defRPr>
      </a:lvl7pPr>
      <a:lvl8pPr marL="3530600" indent="-215900" algn="l" defTabSz="449263" rtl="0" eaLnBrk="0" fontAlgn="base" hangingPunct="0">
        <a:spcBef>
          <a:spcPct val="0"/>
        </a:spcBef>
        <a:spcAft>
          <a:spcPts val="275"/>
        </a:spcAft>
        <a:buClr>
          <a:srgbClr val="000000"/>
        </a:buClr>
        <a:buSzPct val="45000"/>
        <a:buFont typeface="StarBats" charset="0"/>
        <a:buChar char="&quot;"/>
        <a:defRPr sz="2000">
          <a:solidFill>
            <a:srgbClr val="000000"/>
          </a:solidFill>
          <a:latin typeface="+mn-lt"/>
        </a:defRPr>
      </a:lvl8pPr>
      <a:lvl9pPr marL="3987800" indent="-215900" algn="l" defTabSz="449263" rtl="0" eaLnBrk="0" fontAlgn="base" hangingPunct="0">
        <a:spcBef>
          <a:spcPct val="0"/>
        </a:spcBef>
        <a:spcAft>
          <a:spcPts val="275"/>
        </a:spcAft>
        <a:buClr>
          <a:srgbClr val="000000"/>
        </a:buClr>
        <a:buSzPct val="45000"/>
        <a:buFont typeface="StarBats" charset="0"/>
        <a:buChar char="&quot;"/>
        <a:defRPr sz="2000">
          <a:solidFill>
            <a:srgbClr val="000000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reeform 3">
            <a:extLst>
              <a:ext uri="{FF2B5EF4-FFF2-40B4-BE49-F238E27FC236}">
                <a16:creationId xmlns:a16="http://schemas.microsoft.com/office/drawing/2014/main" id="{31AF6AC3-4872-3CCC-22B9-CB4B03316E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688" y="877888"/>
            <a:ext cx="1712912" cy="766762"/>
          </a:xfrm>
          <a:custGeom>
            <a:avLst/>
            <a:gdLst>
              <a:gd name="T0" fmla="*/ 2147483646 w 2282"/>
              <a:gd name="T1" fmla="*/ 2147483646 h 743"/>
              <a:gd name="T2" fmla="*/ 2147483646 w 2282"/>
              <a:gd name="T3" fmla="*/ 2147483646 h 743"/>
              <a:gd name="T4" fmla="*/ 2147483646 w 2282"/>
              <a:gd name="T5" fmla="*/ 2147483646 h 743"/>
              <a:gd name="T6" fmla="*/ 2147483646 w 2282"/>
              <a:gd name="T7" fmla="*/ 2147483646 h 743"/>
              <a:gd name="T8" fmla="*/ 2147483646 w 2282"/>
              <a:gd name="T9" fmla="*/ 2147483646 h 743"/>
              <a:gd name="T10" fmla="*/ 2147483646 w 2282"/>
              <a:gd name="T11" fmla="*/ 2147483646 h 743"/>
              <a:gd name="T12" fmla="*/ 2147483646 w 2282"/>
              <a:gd name="T13" fmla="*/ 2147483646 h 743"/>
              <a:gd name="T14" fmla="*/ 2147483646 w 2282"/>
              <a:gd name="T15" fmla="*/ 2147483646 h 743"/>
              <a:gd name="T16" fmla="*/ 2147483646 w 2282"/>
              <a:gd name="T17" fmla="*/ 2147483646 h 743"/>
              <a:gd name="T18" fmla="*/ 2147483646 w 2282"/>
              <a:gd name="T19" fmla="*/ 2147483646 h 743"/>
              <a:gd name="T20" fmla="*/ 2147483646 w 2282"/>
              <a:gd name="T21" fmla="*/ 0 h 743"/>
              <a:gd name="T22" fmla="*/ 2147483646 w 2282"/>
              <a:gd name="T23" fmla="*/ 0 h 743"/>
              <a:gd name="T24" fmla="*/ 2147483646 w 2282"/>
              <a:gd name="T25" fmla="*/ 2147483646 h 743"/>
              <a:gd name="T26" fmla="*/ 2147483646 w 2282"/>
              <a:gd name="T27" fmla="*/ 2147483646 h 743"/>
              <a:gd name="T28" fmla="*/ 2147483646 w 2282"/>
              <a:gd name="T29" fmla="*/ 2147483646 h 743"/>
              <a:gd name="T30" fmla="*/ 0 w 2282"/>
              <a:gd name="T31" fmla="*/ 2147483646 h 743"/>
              <a:gd name="T32" fmla="*/ 0 w 2282"/>
              <a:gd name="T33" fmla="*/ 2147483646 h 743"/>
              <a:gd name="T34" fmla="*/ 2147483646 w 2282"/>
              <a:gd name="T35" fmla="*/ 2147483646 h 743"/>
              <a:gd name="T36" fmla="*/ 2147483646 w 2282"/>
              <a:gd name="T37" fmla="*/ 2147483646 h 743"/>
              <a:gd name="T38" fmla="*/ 2147483646 w 2282"/>
              <a:gd name="T39" fmla="*/ 2147483646 h 743"/>
              <a:gd name="T40" fmla="*/ 2147483646 w 2282"/>
              <a:gd name="T41" fmla="*/ 2147483646 h 743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2282"/>
              <a:gd name="T64" fmla="*/ 0 h 743"/>
              <a:gd name="T65" fmla="*/ 2282 w 2282"/>
              <a:gd name="T66" fmla="*/ 743 h 743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2282" h="743">
                <a:moveTo>
                  <a:pt x="134" y="742"/>
                </a:moveTo>
                <a:lnTo>
                  <a:pt x="2148" y="742"/>
                </a:lnTo>
                <a:lnTo>
                  <a:pt x="2192" y="714"/>
                </a:lnTo>
                <a:lnTo>
                  <a:pt x="2237" y="655"/>
                </a:lnTo>
                <a:lnTo>
                  <a:pt x="2270" y="542"/>
                </a:lnTo>
                <a:lnTo>
                  <a:pt x="2281" y="429"/>
                </a:lnTo>
                <a:lnTo>
                  <a:pt x="2281" y="313"/>
                </a:lnTo>
                <a:lnTo>
                  <a:pt x="2270" y="172"/>
                </a:lnTo>
                <a:lnTo>
                  <a:pt x="2237" y="85"/>
                </a:lnTo>
                <a:lnTo>
                  <a:pt x="2192" y="28"/>
                </a:lnTo>
                <a:lnTo>
                  <a:pt x="2148" y="0"/>
                </a:lnTo>
                <a:lnTo>
                  <a:pt x="134" y="0"/>
                </a:lnTo>
                <a:lnTo>
                  <a:pt x="89" y="28"/>
                </a:lnTo>
                <a:lnTo>
                  <a:pt x="44" y="85"/>
                </a:lnTo>
                <a:lnTo>
                  <a:pt x="11" y="172"/>
                </a:lnTo>
                <a:lnTo>
                  <a:pt x="0" y="313"/>
                </a:lnTo>
                <a:lnTo>
                  <a:pt x="0" y="429"/>
                </a:lnTo>
                <a:lnTo>
                  <a:pt x="11" y="542"/>
                </a:lnTo>
                <a:lnTo>
                  <a:pt x="44" y="655"/>
                </a:lnTo>
                <a:lnTo>
                  <a:pt x="89" y="714"/>
                </a:lnTo>
                <a:lnTo>
                  <a:pt x="134" y="742"/>
                </a:lnTo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75" name="Text Box 4">
            <a:extLst>
              <a:ext uri="{FF2B5EF4-FFF2-40B4-BE49-F238E27FC236}">
                <a16:creationId xmlns:a16="http://schemas.microsoft.com/office/drawing/2014/main" id="{8BEA071E-2B8F-8176-9C17-E70FA5562F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871538"/>
            <a:ext cx="1704975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900" b="1">
                <a:latin typeface="Arial" panose="020B0604020202020204" pitchFamily="34" charset="0"/>
              </a:rPr>
              <a:t>Vorliegen einer ärztlichen Verordnung (patientenindividuelle Zusammensetzung einer Einzeldosis</a:t>
            </a:r>
          </a:p>
        </p:txBody>
      </p:sp>
      <p:sp>
        <p:nvSpPr>
          <p:cNvPr id="3076" name="Text Box 5">
            <a:extLst>
              <a:ext uri="{FF2B5EF4-FFF2-40B4-BE49-F238E27FC236}">
                <a16:creationId xmlns:a16="http://schemas.microsoft.com/office/drawing/2014/main" id="{D5F54F19-7ADC-AFD9-C1D3-FFB5EB7CBF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0688" y="1827213"/>
            <a:ext cx="1752600" cy="3698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900" b="1">
                <a:latin typeface="Arial" panose="020B0604020202020204" pitchFamily="34" charset="0"/>
              </a:rPr>
              <a:t>Prüfung der Verordnung auf Plausibilität</a:t>
            </a:r>
          </a:p>
        </p:txBody>
      </p:sp>
      <p:sp>
        <p:nvSpPr>
          <p:cNvPr id="3077" name="Freeform 7">
            <a:extLst>
              <a:ext uri="{FF2B5EF4-FFF2-40B4-BE49-F238E27FC236}">
                <a16:creationId xmlns:a16="http://schemas.microsoft.com/office/drawing/2014/main" id="{3B6B91A8-D48A-4D5B-2B22-2E1808B4B0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688" y="3013075"/>
            <a:ext cx="1744662" cy="933450"/>
          </a:xfrm>
          <a:custGeom>
            <a:avLst/>
            <a:gdLst>
              <a:gd name="T0" fmla="*/ 0 w 1437"/>
              <a:gd name="T1" fmla="*/ 2147483646 h 857"/>
              <a:gd name="T2" fmla="*/ 2147483646 w 1437"/>
              <a:gd name="T3" fmla="*/ 0 h 857"/>
              <a:gd name="T4" fmla="*/ 2147483646 w 1437"/>
              <a:gd name="T5" fmla="*/ 2147483646 h 857"/>
              <a:gd name="T6" fmla="*/ 2147483646 w 1437"/>
              <a:gd name="T7" fmla="*/ 2147483646 h 857"/>
              <a:gd name="T8" fmla="*/ 0 w 1437"/>
              <a:gd name="T9" fmla="*/ 2147483646 h 85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37"/>
              <a:gd name="T16" fmla="*/ 0 h 857"/>
              <a:gd name="T17" fmla="*/ 1437 w 1437"/>
              <a:gd name="T18" fmla="*/ 857 h 85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37" h="857">
                <a:moveTo>
                  <a:pt x="0" y="422"/>
                </a:moveTo>
                <a:lnTo>
                  <a:pt x="723" y="0"/>
                </a:lnTo>
                <a:lnTo>
                  <a:pt x="1436" y="422"/>
                </a:lnTo>
                <a:lnTo>
                  <a:pt x="723" y="856"/>
                </a:lnTo>
                <a:lnTo>
                  <a:pt x="0" y="422"/>
                </a:lnTo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78" name="Text Box 8">
            <a:extLst>
              <a:ext uri="{FF2B5EF4-FFF2-40B4-BE49-F238E27FC236}">
                <a16:creationId xmlns:a16="http://schemas.microsoft.com/office/drawing/2014/main" id="{0E7C4ACD-042E-C8C5-131B-51FE6A981E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3155950"/>
            <a:ext cx="170656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900" b="1">
                <a:latin typeface="Arial" panose="020B0604020202020204" pitchFamily="34" charset="0"/>
              </a:rPr>
              <a:t>Bedenken/</a:t>
            </a:r>
            <a:br>
              <a:rPr lang="de-DE" altLang="de-DE" sz="900" b="1">
                <a:latin typeface="Arial" panose="020B0604020202020204" pitchFamily="34" charset="0"/>
              </a:rPr>
            </a:br>
            <a:r>
              <a:rPr lang="de-DE" altLang="de-DE" sz="900" b="1">
                <a:latin typeface="Arial" panose="020B0604020202020204" pitchFamily="34" charset="0"/>
              </a:rPr>
              <a:t>Unklarheiten bzw.</a:t>
            </a:r>
            <a:br>
              <a:rPr lang="de-DE" altLang="de-DE" sz="900" b="1">
                <a:latin typeface="Arial" panose="020B0604020202020204" pitchFamily="34" charset="0"/>
              </a:rPr>
            </a:br>
            <a:r>
              <a:rPr lang="de-DE" altLang="de-DE" sz="900" b="1">
                <a:latin typeface="Arial" panose="020B0604020202020204" pitchFamily="34" charset="0"/>
              </a:rPr>
              <a:t> unvollständige</a:t>
            </a:r>
            <a:br>
              <a:rPr lang="de-DE" altLang="de-DE" sz="900" b="1">
                <a:latin typeface="Arial" panose="020B0604020202020204" pitchFamily="34" charset="0"/>
              </a:rPr>
            </a:br>
            <a:r>
              <a:rPr lang="de-DE" altLang="de-DE" sz="900" b="1">
                <a:latin typeface="Arial" panose="020B0604020202020204" pitchFamily="34" charset="0"/>
              </a:rPr>
              <a:t> Angaben?</a:t>
            </a:r>
          </a:p>
        </p:txBody>
      </p:sp>
      <p:sp>
        <p:nvSpPr>
          <p:cNvPr id="3079" name="Text Box 9">
            <a:extLst>
              <a:ext uri="{FF2B5EF4-FFF2-40B4-BE49-F238E27FC236}">
                <a16:creationId xmlns:a16="http://schemas.microsoft.com/office/drawing/2014/main" id="{40EF7B6E-E4F0-EEE8-854C-65DBBAF462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33650" y="3222625"/>
            <a:ext cx="1404938" cy="508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900" b="1">
                <a:latin typeface="Arial" panose="020B0604020202020204" pitchFamily="34" charset="0"/>
              </a:rPr>
              <a:t>Rücksprache des Apothekers mit dem verordnenden Arzt</a:t>
            </a:r>
          </a:p>
        </p:txBody>
      </p:sp>
      <p:sp>
        <p:nvSpPr>
          <p:cNvPr id="3080" name="Freeform 24">
            <a:extLst>
              <a:ext uri="{FF2B5EF4-FFF2-40B4-BE49-F238E27FC236}">
                <a16:creationId xmlns:a16="http://schemas.microsoft.com/office/drawing/2014/main" id="{16E23ACF-7656-961F-A322-090B701C67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27525" y="731838"/>
            <a:ext cx="563563" cy="2438400"/>
          </a:xfrm>
          <a:custGeom>
            <a:avLst/>
            <a:gdLst>
              <a:gd name="T0" fmla="*/ 2147483646 w 689"/>
              <a:gd name="T1" fmla="*/ 0 h 3228"/>
              <a:gd name="T2" fmla="*/ 0 w 689"/>
              <a:gd name="T3" fmla="*/ 0 h 3228"/>
              <a:gd name="T4" fmla="*/ 0 w 689"/>
              <a:gd name="T5" fmla="*/ 2147483646 h 3228"/>
              <a:gd name="T6" fmla="*/ 2147483646 w 689"/>
              <a:gd name="T7" fmla="*/ 2147483646 h 3228"/>
              <a:gd name="T8" fmla="*/ 0 60000 65536"/>
              <a:gd name="T9" fmla="*/ 0 60000 65536"/>
              <a:gd name="T10" fmla="*/ 0 60000 65536"/>
              <a:gd name="T11" fmla="*/ 0 60000 65536"/>
              <a:gd name="T12" fmla="*/ 0 w 689"/>
              <a:gd name="T13" fmla="*/ 0 h 3228"/>
              <a:gd name="T14" fmla="*/ 689 w 689"/>
              <a:gd name="T15" fmla="*/ 3228 h 32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89" h="3228">
                <a:moveTo>
                  <a:pt x="688" y="0"/>
                </a:moveTo>
                <a:lnTo>
                  <a:pt x="0" y="0"/>
                </a:lnTo>
                <a:lnTo>
                  <a:pt x="0" y="3227"/>
                </a:lnTo>
                <a:lnTo>
                  <a:pt x="688" y="3227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81" name="Text Box 31">
            <a:extLst>
              <a:ext uri="{FF2B5EF4-FFF2-40B4-BE49-F238E27FC236}">
                <a16:creationId xmlns:a16="http://schemas.microsoft.com/office/drawing/2014/main" id="{F209329A-7D72-29F6-E2A3-2FE49DF854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9588" y="719138"/>
            <a:ext cx="3149600" cy="251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de-DE" sz="700" b="1">
                <a:latin typeface="Arial" panose="020B0604020202020204" pitchFamily="34" charset="0"/>
              </a:rPr>
              <a:t>Kapitel 1</a:t>
            </a:r>
          </a:p>
          <a:p>
            <a:pPr>
              <a:lnSpc>
                <a:spcPct val="90000"/>
              </a:lnSpc>
            </a:pPr>
            <a:r>
              <a:rPr lang="de-DE" altLang="de-DE" sz="700" b="1">
                <a:latin typeface="Arial" panose="020B0604020202020204" pitchFamily="34" charset="0"/>
              </a:rPr>
              <a:t>Prüfung der Verordnung auf Plausibilität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de-DE" altLang="de-DE" sz="700">
                <a:latin typeface="Arial" panose="020B0604020202020204" pitchFamily="34" charset="0"/>
              </a:rPr>
              <a:t> Name, Vorname und Geburtsdatum des Patienten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de-DE" altLang="de-DE" sz="700">
                <a:latin typeface="Arial" panose="020B0604020202020204" pitchFamily="34" charset="0"/>
              </a:rPr>
              <a:t> Geschlecht, soweit für die Plausibilitätserklärung erforderlich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de-DE" altLang="de-DE" sz="700">
                <a:latin typeface="Arial" panose="020B0604020202020204" pitchFamily="34" charset="0"/>
              </a:rPr>
              <a:t> Indikation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de-DE" altLang="de-DE" sz="700">
                <a:latin typeface="Arial" panose="020B0604020202020204" pitchFamily="34" charset="0"/>
              </a:rPr>
              <a:t> Körpergewicht, Körpergröße und ggf. Körperoberfläche des Patienten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de-DE" altLang="de-DE" sz="700">
                <a:latin typeface="Arial" panose="020B0604020202020204" pitchFamily="34" charset="0"/>
              </a:rPr>
              <a:t> Laborwerte zur Beurteilung der Leber- und Nierenwerte (zur </a:t>
            </a:r>
          </a:p>
          <a:p>
            <a:pPr>
              <a:lnSpc>
                <a:spcPct val="90000"/>
              </a:lnSpc>
            </a:pPr>
            <a:r>
              <a:rPr lang="de-DE" altLang="de-DE" sz="700">
                <a:latin typeface="Arial" panose="020B0604020202020204" pitchFamily="34" charset="0"/>
              </a:rPr>
              <a:t>  Dosisanpassung) 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de-DE" altLang="de-DE" sz="700">
                <a:latin typeface="Arial" panose="020B0604020202020204" pitchFamily="34" charset="0"/>
              </a:rPr>
              <a:t> Name und Zusammensetzung des gesamten Therapieschemas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de-DE" altLang="de-DE" sz="700">
                <a:latin typeface="Arial" panose="020B0604020202020204" pitchFamily="34" charset="0"/>
              </a:rPr>
              <a:t> Gesamtmedikation des Patienten, wenn bekannt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de-DE" altLang="de-DE" sz="700">
                <a:latin typeface="Arial" panose="020B0604020202020204" pitchFamily="34" charset="0"/>
              </a:rPr>
              <a:t> Interaktionen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de-DE" altLang="de-DE" sz="700">
                <a:latin typeface="Arial" panose="020B0604020202020204" pitchFamily="34" charset="0"/>
              </a:rPr>
              <a:t> Verordnete Arzneimittel bzw. Wirkstoffe (Art und Menge) 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de-DE" altLang="de-DE" sz="700">
                <a:latin typeface="Arial" panose="020B0604020202020204" pitchFamily="34" charset="0"/>
              </a:rPr>
              <a:t> Regeldosierung und daraus resultierende individuelle Dosis (Prüfung der</a:t>
            </a:r>
          </a:p>
          <a:p>
            <a:pPr>
              <a:lnSpc>
                <a:spcPct val="90000"/>
              </a:lnSpc>
            </a:pPr>
            <a:r>
              <a:rPr lang="de-DE" altLang="de-DE" sz="700">
                <a:latin typeface="Arial" panose="020B0604020202020204" pitchFamily="34" charset="0"/>
              </a:rPr>
              <a:t>  Berechnung durch eine zweite Person)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de-DE" altLang="de-DE" sz="700">
                <a:latin typeface="Arial" panose="020B0604020202020204" pitchFamily="34" charset="0"/>
              </a:rPr>
              <a:t> Angaben zur Trägerlösung (Art und Menge)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de-DE" altLang="de-DE" sz="700">
                <a:latin typeface="Arial" panose="020B0604020202020204" pitchFamily="34" charset="0"/>
              </a:rPr>
              <a:t> Applikationsart, -zeitpunkt und -dauer (Bolus, Kurzinfusion oder Infusion),</a:t>
            </a:r>
          </a:p>
          <a:p>
            <a:pPr>
              <a:lnSpc>
                <a:spcPct val="90000"/>
              </a:lnSpc>
            </a:pPr>
            <a:r>
              <a:rPr lang="de-DE" altLang="de-DE" sz="700">
                <a:latin typeface="Arial" panose="020B0604020202020204" pitchFamily="34" charset="0"/>
              </a:rPr>
              <a:t>  Applikationssystem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de-DE" altLang="de-DE" sz="700">
                <a:latin typeface="Arial" panose="020B0604020202020204" pitchFamily="34" charset="0"/>
              </a:rPr>
              <a:t> Behandlungszeitraum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de-DE" altLang="de-DE" sz="700">
                <a:latin typeface="Arial" panose="020B0604020202020204" pitchFamily="34" charset="0"/>
              </a:rPr>
              <a:t> Korrekturfaktor für angezeigte Dosisreduktion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de-DE" altLang="de-DE" sz="700">
                <a:latin typeface="Arial" panose="020B0604020202020204" pitchFamily="34" charset="0"/>
              </a:rPr>
              <a:t> Kompatibilität der verwendeten Ausgangsstoffe und Primärpackmittel/des</a:t>
            </a:r>
          </a:p>
          <a:p>
            <a:pPr>
              <a:lnSpc>
                <a:spcPct val="90000"/>
              </a:lnSpc>
            </a:pPr>
            <a:r>
              <a:rPr lang="de-DE" altLang="de-DE" sz="700">
                <a:latin typeface="Arial" panose="020B0604020202020204" pitchFamily="34" charset="0"/>
              </a:rPr>
              <a:t>  Applikationssystems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de-DE" altLang="de-DE" sz="700">
                <a:latin typeface="Arial" panose="020B0604020202020204" pitchFamily="34" charset="0"/>
              </a:rPr>
              <a:t> Stabilität der Lösung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de-DE" altLang="de-DE" sz="700">
                <a:latin typeface="Arial" panose="020B0604020202020204" pitchFamily="34" charset="0"/>
              </a:rPr>
              <a:t> Haltbarkeit der Lösung (physikalisch-chemisch, mikrobiologisch)</a:t>
            </a:r>
          </a:p>
          <a:p>
            <a:pPr>
              <a:lnSpc>
                <a:spcPct val="90000"/>
              </a:lnSpc>
            </a:pPr>
            <a:r>
              <a:rPr lang="de-DE" altLang="de-DE" sz="700">
                <a:latin typeface="Arial" panose="020B0604020202020204" pitchFamily="34" charset="0"/>
              </a:rPr>
              <a:t>Die Plausibilitätsprüfung ist von einem Apotheker durchzuführen, zu dokumentieren und freizugeben.</a:t>
            </a:r>
          </a:p>
        </p:txBody>
      </p:sp>
      <p:sp>
        <p:nvSpPr>
          <p:cNvPr id="3082" name="Text Box 53">
            <a:extLst>
              <a:ext uri="{FF2B5EF4-FFF2-40B4-BE49-F238E27FC236}">
                <a16:creationId xmlns:a16="http://schemas.microsoft.com/office/drawing/2014/main" id="{EEB10C89-035D-14E6-A01D-75C7019E1C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9125" y="3197225"/>
            <a:ext cx="703263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de-DE" altLang="de-DE" sz="600">
                <a:latin typeface="Arial" panose="020B0604020202020204" pitchFamily="34" charset="0"/>
              </a:rPr>
              <a:t>Bedenken/</a:t>
            </a:r>
            <a:br>
              <a:rPr lang="de-DE" altLang="de-DE" sz="600">
                <a:latin typeface="Arial" panose="020B0604020202020204" pitchFamily="34" charset="0"/>
              </a:rPr>
            </a:br>
            <a:r>
              <a:rPr lang="de-DE" altLang="de-DE" sz="600">
                <a:latin typeface="Arial" panose="020B0604020202020204" pitchFamily="34" charset="0"/>
              </a:rPr>
              <a:t>Nachfragen</a:t>
            </a:r>
          </a:p>
        </p:txBody>
      </p:sp>
      <p:sp>
        <p:nvSpPr>
          <p:cNvPr id="3083" name="Text Box 37">
            <a:extLst>
              <a:ext uri="{FF2B5EF4-FFF2-40B4-BE49-F238E27FC236}">
                <a16:creationId xmlns:a16="http://schemas.microsoft.com/office/drawing/2014/main" id="{0346955B-6EE1-B1E6-AE31-DB41F72B37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9588" y="3338513"/>
            <a:ext cx="2771775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de-DE" altLang="de-DE" sz="700">
                <a:latin typeface="Arial" panose="020B0604020202020204" pitchFamily="34" charset="0"/>
              </a:rPr>
              <a:t> Lösungsvorschlag unterbreiten 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de-DE" altLang="de-DE" sz="700">
                <a:latin typeface="Arial" panose="020B0604020202020204" pitchFamily="34" charset="0"/>
              </a:rPr>
              <a:t> Dokumentation</a:t>
            </a:r>
          </a:p>
        </p:txBody>
      </p:sp>
      <p:sp>
        <p:nvSpPr>
          <p:cNvPr id="3084" name="Freeform 40">
            <a:extLst>
              <a:ext uri="{FF2B5EF4-FFF2-40B4-BE49-F238E27FC236}">
                <a16:creationId xmlns:a16="http://schemas.microsoft.com/office/drawing/2014/main" id="{5D007FD8-8F34-E07E-8846-D8FC544216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9588" y="3355975"/>
            <a:ext cx="438150" cy="244475"/>
          </a:xfrm>
          <a:custGeom>
            <a:avLst/>
            <a:gdLst>
              <a:gd name="T0" fmla="*/ 2147483646 w 689"/>
              <a:gd name="T1" fmla="*/ 0 h 3228"/>
              <a:gd name="T2" fmla="*/ 0 w 689"/>
              <a:gd name="T3" fmla="*/ 0 h 3228"/>
              <a:gd name="T4" fmla="*/ 0 w 689"/>
              <a:gd name="T5" fmla="*/ 2147483646 h 3228"/>
              <a:gd name="T6" fmla="*/ 2147483646 w 689"/>
              <a:gd name="T7" fmla="*/ 2147483646 h 3228"/>
              <a:gd name="T8" fmla="*/ 0 60000 65536"/>
              <a:gd name="T9" fmla="*/ 0 60000 65536"/>
              <a:gd name="T10" fmla="*/ 0 60000 65536"/>
              <a:gd name="T11" fmla="*/ 0 60000 65536"/>
              <a:gd name="T12" fmla="*/ 0 w 689"/>
              <a:gd name="T13" fmla="*/ 0 h 3228"/>
              <a:gd name="T14" fmla="*/ 689 w 689"/>
              <a:gd name="T15" fmla="*/ 3228 h 32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89" h="3228">
                <a:moveTo>
                  <a:pt x="688" y="0"/>
                </a:moveTo>
                <a:lnTo>
                  <a:pt x="0" y="0"/>
                </a:lnTo>
                <a:lnTo>
                  <a:pt x="0" y="3227"/>
                </a:lnTo>
                <a:lnTo>
                  <a:pt x="688" y="3227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85" name="Freeform 24">
            <a:extLst>
              <a:ext uri="{FF2B5EF4-FFF2-40B4-BE49-F238E27FC236}">
                <a16:creationId xmlns:a16="http://schemas.microsoft.com/office/drawing/2014/main" id="{8D0A7D23-BC38-7F32-8B8C-8451577884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9588" y="8172450"/>
            <a:ext cx="539750" cy="690563"/>
          </a:xfrm>
          <a:custGeom>
            <a:avLst/>
            <a:gdLst>
              <a:gd name="T0" fmla="*/ 2147483646 w 689"/>
              <a:gd name="T1" fmla="*/ 0 h 3228"/>
              <a:gd name="T2" fmla="*/ 0 w 689"/>
              <a:gd name="T3" fmla="*/ 0 h 3228"/>
              <a:gd name="T4" fmla="*/ 0 w 689"/>
              <a:gd name="T5" fmla="*/ 2147483646 h 3228"/>
              <a:gd name="T6" fmla="*/ 2147483646 w 689"/>
              <a:gd name="T7" fmla="*/ 2147483646 h 3228"/>
              <a:gd name="T8" fmla="*/ 0 60000 65536"/>
              <a:gd name="T9" fmla="*/ 0 60000 65536"/>
              <a:gd name="T10" fmla="*/ 0 60000 65536"/>
              <a:gd name="T11" fmla="*/ 0 60000 65536"/>
              <a:gd name="T12" fmla="*/ 0 w 689"/>
              <a:gd name="T13" fmla="*/ 0 h 3228"/>
              <a:gd name="T14" fmla="*/ 689 w 689"/>
              <a:gd name="T15" fmla="*/ 3228 h 32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89" h="3228">
                <a:moveTo>
                  <a:pt x="688" y="0"/>
                </a:moveTo>
                <a:lnTo>
                  <a:pt x="0" y="0"/>
                </a:lnTo>
                <a:lnTo>
                  <a:pt x="0" y="3227"/>
                </a:lnTo>
                <a:lnTo>
                  <a:pt x="688" y="3227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" name="Textfeld 29">
            <a:extLst>
              <a:ext uri="{FF2B5EF4-FFF2-40B4-BE49-F238E27FC236}">
                <a16:creationId xmlns:a16="http://schemas.microsoft.com/office/drawing/2014/main" id="{0AD31DA9-7374-72B6-5CAA-240F743BC92F}"/>
              </a:ext>
            </a:extLst>
          </p:cNvPr>
          <p:cNvSpPr txBox="1"/>
          <p:nvPr/>
        </p:nvSpPr>
        <p:spPr>
          <a:xfrm>
            <a:off x="201613" y="131763"/>
            <a:ext cx="7192962" cy="4302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de-DE" sz="1400" b="1" dirty="0">
                <a:latin typeface="Arial" pitchFamily="34" charset="0"/>
                <a:cs typeface="Arial" pitchFamily="34" charset="0"/>
              </a:rPr>
              <a:t>Aseptische Herstellung und Prüfung applikationsfertiger Parenteralia </a:t>
            </a:r>
            <a:br>
              <a:rPr lang="de-DE" sz="1400" b="1" dirty="0">
                <a:latin typeface="Arial" pitchFamily="34" charset="0"/>
                <a:cs typeface="Arial" pitchFamily="34" charset="0"/>
              </a:rPr>
            </a:br>
            <a:r>
              <a:rPr lang="de-DE" sz="800" dirty="0">
                <a:latin typeface="Arial" pitchFamily="34" charset="0"/>
                <a:cs typeface="Arial" pitchFamily="34" charset="0"/>
              </a:rPr>
              <a:t>Stand: 14.05.2024</a:t>
            </a:r>
          </a:p>
        </p:txBody>
      </p:sp>
      <p:cxnSp>
        <p:nvCxnSpPr>
          <p:cNvPr id="3087" name="Gerade Verbindung 82">
            <a:extLst>
              <a:ext uri="{FF2B5EF4-FFF2-40B4-BE49-F238E27FC236}">
                <a16:creationId xmlns:a16="http://schemas.microsoft.com/office/drawing/2014/main" id="{D85F0628-C841-17D7-A3FD-BF25369DBD94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2173288" y="2082800"/>
            <a:ext cx="2154237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8" name="Gerade Verbindung 87">
            <a:extLst>
              <a:ext uri="{FF2B5EF4-FFF2-40B4-BE49-F238E27FC236}">
                <a16:creationId xmlns:a16="http://schemas.microsoft.com/office/drawing/2014/main" id="{126C9A14-6C40-BC1C-6554-97650AAF49A4}"/>
              </a:ext>
            </a:extLst>
          </p:cNvPr>
          <p:cNvCxnSpPr>
            <a:cxnSpLocks noChangeShapeType="1"/>
            <a:stCxn id="3079" idx="3"/>
            <a:endCxn id="3083" idx="1"/>
          </p:cNvCxnSpPr>
          <p:nvPr/>
        </p:nvCxnSpPr>
        <p:spPr bwMode="auto">
          <a:xfrm>
            <a:off x="3938588" y="3476625"/>
            <a:ext cx="381000" cy="63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89" name="Rechteck 94">
            <a:extLst>
              <a:ext uri="{FF2B5EF4-FFF2-40B4-BE49-F238E27FC236}">
                <a16:creationId xmlns:a16="http://schemas.microsoft.com/office/drawing/2014/main" id="{B76539B1-9B00-4EBE-125E-ACADE186CD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225" y="7231063"/>
            <a:ext cx="1533525" cy="438150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de-DE" altLang="de-DE" sz="900" b="1">
                <a:latin typeface="Arial" panose="020B0604020202020204" pitchFamily="34" charset="0"/>
                <a:cs typeface="Arial" panose="020B0604020202020204" pitchFamily="34" charset="0"/>
              </a:rPr>
              <a:t>Umsetzung in eine Herstellungsanweisung</a:t>
            </a:r>
          </a:p>
        </p:txBody>
      </p:sp>
      <p:sp>
        <p:nvSpPr>
          <p:cNvPr id="3090" name="Textfeld 97">
            <a:extLst>
              <a:ext uri="{FF2B5EF4-FFF2-40B4-BE49-F238E27FC236}">
                <a16:creationId xmlns:a16="http://schemas.microsoft.com/office/drawing/2014/main" id="{4797B520-18D6-9DAE-3578-C4819C5B71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4211638"/>
            <a:ext cx="9001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de-DE" altLang="de-DE" sz="600">
                <a:latin typeface="Arial" panose="020B0604020202020204" pitchFamily="34" charset="0"/>
                <a:cs typeface="Arial" panose="020B0604020202020204" pitchFamily="34" charset="0"/>
              </a:rPr>
              <a:t>Angaben vollständig,</a:t>
            </a:r>
          </a:p>
          <a:p>
            <a:r>
              <a:rPr lang="de-DE" altLang="de-DE" sz="600">
                <a:latin typeface="Arial" panose="020B0604020202020204" pitchFamily="34" charset="0"/>
                <a:cs typeface="Arial" panose="020B0604020202020204" pitchFamily="34" charset="0"/>
              </a:rPr>
              <a:t>keine Bedenken</a:t>
            </a:r>
          </a:p>
        </p:txBody>
      </p:sp>
      <p:sp>
        <p:nvSpPr>
          <p:cNvPr id="3091" name="Freeform 40">
            <a:extLst>
              <a:ext uri="{FF2B5EF4-FFF2-40B4-BE49-F238E27FC236}">
                <a16:creationId xmlns:a16="http://schemas.microsoft.com/office/drawing/2014/main" id="{4FB0D8B5-0A28-6457-74B8-A748DFDB4E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9588" y="6859588"/>
            <a:ext cx="438150" cy="1208087"/>
          </a:xfrm>
          <a:custGeom>
            <a:avLst/>
            <a:gdLst>
              <a:gd name="T0" fmla="*/ 2147483646 w 689"/>
              <a:gd name="T1" fmla="*/ 0 h 3228"/>
              <a:gd name="T2" fmla="*/ 0 w 689"/>
              <a:gd name="T3" fmla="*/ 0 h 3228"/>
              <a:gd name="T4" fmla="*/ 0 w 689"/>
              <a:gd name="T5" fmla="*/ 2147483646 h 3228"/>
              <a:gd name="T6" fmla="*/ 2147483646 w 689"/>
              <a:gd name="T7" fmla="*/ 2147483646 h 3228"/>
              <a:gd name="T8" fmla="*/ 0 60000 65536"/>
              <a:gd name="T9" fmla="*/ 0 60000 65536"/>
              <a:gd name="T10" fmla="*/ 0 60000 65536"/>
              <a:gd name="T11" fmla="*/ 0 60000 65536"/>
              <a:gd name="T12" fmla="*/ 0 w 689"/>
              <a:gd name="T13" fmla="*/ 0 h 3228"/>
              <a:gd name="T14" fmla="*/ 689 w 689"/>
              <a:gd name="T15" fmla="*/ 3228 h 32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89" h="3228">
                <a:moveTo>
                  <a:pt x="688" y="0"/>
                </a:moveTo>
                <a:lnTo>
                  <a:pt x="0" y="0"/>
                </a:lnTo>
                <a:lnTo>
                  <a:pt x="0" y="3227"/>
                </a:lnTo>
                <a:lnTo>
                  <a:pt x="688" y="3227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92" name="Textfeld 43">
            <a:extLst>
              <a:ext uri="{FF2B5EF4-FFF2-40B4-BE49-F238E27FC236}">
                <a16:creationId xmlns:a16="http://schemas.microsoft.com/office/drawing/2014/main" id="{12A78D45-4A37-171D-2C2A-90EBA176A9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6888" y="6823075"/>
            <a:ext cx="2774950" cy="1277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de-DE" altLang="de-DE" sz="700" b="1">
                <a:latin typeface="Arial" panose="020B0604020202020204" pitchFamily="34" charset="0"/>
                <a:cs typeface="Arial" panose="020B0604020202020204" pitchFamily="34" charset="0"/>
              </a:rPr>
              <a:t>Kapitel 3.1</a:t>
            </a:r>
          </a:p>
          <a:p>
            <a:r>
              <a:rPr lang="de-DE" altLang="de-DE" sz="700" b="1">
                <a:latin typeface="Arial" panose="020B0604020202020204" pitchFamily="34" charset="0"/>
                <a:cs typeface="Arial" panose="020B0604020202020204" pitchFamily="34" charset="0"/>
              </a:rPr>
              <a:t>Herstellungsanweisung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altLang="de-DE" sz="700">
                <a:latin typeface="Arial" panose="020B0604020202020204" pitchFamily="34" charset="0"/>
                <a:cs typeface="Arial" panose="020B0604020202020204" pitchFamily="34" charset="0"/>
              </a:rPr>
              <a:t> Beachtung der  allgemeinen Herstellungsanweisung für einzelne</a:t>
            </a:r>
            <a:br>
              <a:rPr lang="de-DE" altLang="de-DE" sz="7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de-DE" sz="700">
                <a:latin typeface="Arial" panose="020B0604020202020204" pitchFamily="34" charset="0"/>
                <a:cs typeface="Arial" panose="020B0604020202020204" pitchFamily="34" charset="0"/>
              </a:rPr>
              <a:t>  Produkte gemäß Darreichungsform, sowie ggf. Fachinformation</a:t>
            </a:r>
          </a:p>
          <a:p>
            <a:r>
              <a:rPr lang="de-DE" altLang="de-DE" sz="700">
                <a:latin typeface="Arial" panose="020B0604020202020204" pitchFamily="34" charset="0"/>
                <a:cs typeface="Arial" panose="020B0604020202020204" pitchFamily="34" charset="0"/>
              </a:rPr>
              <a:t>  und ggf. Sicherheitsdatenblatt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altLang="de-DE" sz="700">
                <a:latin typeface="Arial" panose="020B0604020202020204" pitchFamily="34" charset="0"/>
                <a:cs typeface="Arial" panose="020B0604020202020204" pitchFamily="34" charset="0"/>
              </a:rPr>
              <a:t> Erstellung einer individuellen Herstellungsanweisung aus der</a:t>
            </a:r>
            <a:br>
              <a:rPr lang="de-DE" altLang="de-DE" sz="7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de-DE" sz="700">
                <a:latin typeface="Arial" panose="020B0604020202020204" pitchFamily="34" charset="0"/>
                <a:cs typeface="Arial" panose="020B0604020202020204" pitchFamily="34" charset="0"/>
              </a:rPr>
              <a:t>  allgemeinen Herstellungsanweisung und den Daten der</a:t>
            </a:r>
            <a:br>
              <a:rPr lang="de-DE" altLang="de-DE" sz="7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de-DE" sz="700">
                <a:latin typeface="Arial" panose="020B0604020202020204" pitchFamily="34" charset="0"/>
                <a:cs typeface="Arial" panose="020B0604020202020204" pitchFamily="34" charset="0"/>
              </a:rPr>
              <a:t>  Verschreibung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altLang="de-DE" sz="700">
                <a:latin typeface="Arial" panose="020B0604020202020204" pitchFamily="34" charset="0"/>
                <a:cs typeface="Arial" panose="020B0604020202020204" pitchFamily="34" charset="0"/>
              </a:rPr>
              <a:t> Kontrolle der Berechnungen und Einwaagen durch 2. Person </a:t>
            </a:r>
          </a:p>
          <a:p>
            <a:r>
              <a:rPr lang="de-DE" altLang="de-DE" sz="700">
                <a:latin typeface="Arial" panose="020B0604020202020204" pitchFamily="34" charset="0"/>
                <a:cs typeface="Arial" panose="020B0604020202020204" pitchFamily="34" charset="0"/>
              </a:rPr>
              <a:t>  oder validierte elektronische Verfahren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altLang="de-DE" sz="700">
                <a:latin typeface="Arial" panose="020B0604020202020204" pitchFamily="34" charset="0"/>
                <a:cs typeface="Arial" panose="020B0604020202020204" pitchFamily="34" charset="0"/>
              </a:rPr>
              <a:t> Freigabe durch Apotheker</a:t>
            </a:r>
          </a:p>
        </p:txBody>
      </p:sp>
      <p:sp>
        <p:nvSpPr>
          <p:cNvPr id="3093" name="Rechteck 94">
            <a:extLst>
              <a:ext uri="{FF2B5EF4-FFF2-40B4-BE49-F238E27FC236}">
                <a16:creationId xmlns:a16="http://schemas.microsoft.com/office/drawing/2014/main" id="{1CCCDC23-BAF9-9DB8-2237-D80DB57A5A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225" y="8237538"/>
            <a:ext cx="1533525" cy="511175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de-DE" altLang="de-DE" sz="900" b="1">
                <a:latin typeface="Arial" panose="020B0604020202020204" pitchFamily="34" charset="0"/>
                <a:cs typeface="Arial" panose="020B0604020202020204" pitchFamily="34" charset="0"/>
              </a:rPr>
              <a:t>Hygieneplan und Arbeitsschutzmaß-</a:t>
            </a:r>
          </a:p>
          <a:p>
            <a:pPr algn="ctr"/>
            <a:r>
              <a:rPr lang="de-DE" altLang="de-DE" sz="900" b="1">
                <a:latin typeface="Arial" panose="020B0604020202020204" pitchFamily="34" charset="0"/>
                <a:cs typeface="Arial" panose="020B0604020202020204" pitchFamily="34" charset="0"/>
              </a:rPr>
              <a:t>nahmen beachten</a:t>
            </a:r>
          </a:p>
        </p:txBody>
      </p:sp>
      <p:cxnSp>
        <p:nvCxnSpPr>
          <p:cNvPr id="3094" name="Gerade Verbindung mit Pfeil 75">
            <a:extLst>
              <a:ext uri="{FF2B5EF4-FFF2-40B4-BE49-F238E27FC236}">
                <a16:creationId xmlns:a16="http://schemas.microsoft.com/office/drawing/2014/main" id="{F8B2949E-284E-DB01-91F8-393054FBCCBF}"/>
              </a:ext>
            </a:extLst>
          </p:cNvPr>
          <p:cNvCxnSpPr>
            <a:cxnSpLocks noChangeShapeType="1"/>
            <a:stCxn id="3089" idx="2"/>
            <a:endCxn id="3093" idx="0"/>
          </p:cNvCxnSpPr>
          <p:nvPr/>
        </p:nvCxnSpPr>
        <p:spPr bwMode="auto">
          <a:xfrm>
            <a:off x="1296988" y="7669213"/>
            <a:ext cx="0" cy="5683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58" name="Textfeld 86">
            <a:extLst>
              <a:ext uri="{FF2B5EF4-FFF2-40B4-BE49-F238E27FC236}">
                <a16:creationId xmlns:a16="http://schemas.microsoft.com/office/drawing/2014/main" id="{4ABF3C00-A7C8-A76E-44BD-52125EE430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7525" y="8135938"/>
            <a:ext cx="3178175" cy="7397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de-DE" altLang="de-DE" sz="700" b="1" dirty="0">
                <a:latin typeface="Arial" panose="020B0604020202020204" pitchFamily="34" charset="0"/>
                <a:cs typeface="Arial" panose="020B0604020202020204" pitchFamily="34" charset="0"/>
              </a:rPr>
              <a:t>Kapitel 3.3</a:t>
            </a:r>
          </a:p>
          <a:p>
            <a:pPr>
              <a:defRPr/>
            </a:pPr>
            <a:r>
              <a:rPr lang="de-DE" altLang="de-DE" sz="700" b="1" dirty="0">
                <a:latin typeface="Arial" panose="020B0604020202020204" pitchFamily="34" charset="0"/>
                <a:cs typeface="Arial" panose="020B0604020202020204" pitchFamily="34" charset="0"/>
              </a:rPr>
              <a:t>Hygienemaßnahmen</a:t>
            </a:r>
          </a:p>
          <a:p>
            <a:pPr marL="90488" indent="-90488">
              <a:buFont typeface="Arial" panose="020B0604020202020204" pitchFamily="34" charset="0"/>
              <a:buChar char="•"/>
              <a:defRPr/>
            </a:pPr>
            <a:r>
              <a:rPr lang="de-DE" altLang="de-DE" sz="700" dirty="0">
                <a:latin typeface="Arial" panose="020B0604020202020204" pitchFamily="34" charset="0"/>
                <a:cs typeface="Arial" panose="020B0604020202020204" pitchFamily="34" charset="0"/>
              </a:rPr>
              <a:t>Hygienepläne für Betriebsräume, Geräte und Personal beachten </a:t>
            </a:r>
          </a:p>
          <a:p>
            <a:pPr>
              <a:defRPr/>
            </a:pPr>
            <a:r>
              <a:rPr lang="de-DE" altLang="de-DE" sz="700" b="1" dirty="0">
                <a:latin typeface="Arial" panose="020B0604020202020204" pitchFamily="34" charset="0"/>
                <a:cs typeface="Arial" panose="020B0604020202020204" pitchFamily="34" charset="0"/>
              </a:rPr>
              <a:t>Kapitel 3.4</a:t>
            </a:r>
          </a:p>
          <a:p>
            <a:pPr>
              <a:defRPr/>
            </a:pPr>
            <a:r>
              <a:rPr lang="de-DE" altLang="de-DE" sz="700" b="1" dirty="0">
                <a:latin typeface="Arial" panose="020B0604020202020204" pitchFamily="34" charset="0"/>
                <a:cs typeface="Arial" panose="020B0604020202020204" pitchFamily="34" charset="0"/>
              </a:rPr>
              <a:t>Arbeitsschutzmaßnahmen</a:t>
            </a:r>
          </a:p>
          <a:p>
            <a:pPr marL="90488" indent="-90488">
              <a:buFont typeface="Arial" panose="020B0604020202020204" pitchFamily="34" charset="0"/>
              <a:buChar char="•"/>
              <a:tabLst>
                <a:tab pos="90488" algn="l"/>
              </a:tabLst>
              <a:defRPr/>
            </a:pPr>
            <a:r>
              <a:rPr lang="de-DE" altLang="de-DE" sz="700" dirty="0">
                <a:latin typeface="Arial" panose="020B0604020202020204" pitchFamily="34" charset="0"/>
                <a:cs typeface="Arial" panose="020B0604020202020204" pitchFamily="34" charset="0"/>
              </a:rPr>
              <a:t>Arbeitsschutzmaßnahmen beachten</a:t>
            </a:r>
          </a:p>
        </p:txBody>
      </p:sp>
      <p:cxnSp>
        <p:nvCxnSpPr>
          <p:cNvPr id="3096" name="Gerade Verbindung 94">
            <a:extLst>
              <a:ext uri="{FF2B5EF4-FFF2-40B4-BE49-F238E27FC236}">
                <a16:creationId xmlns:a16="http://schemas.microsoft.com/office/drawing/2014/main" id="{F10528FD-2574-3A87-2919-824C0BF28430}"/>
              </a:ext>
            </a:extLst>
          </p:cNvPr>
          <p:cNvCxnSpPr>
            <a:cxnSpLocks noChangeShapeType="1"/>
            <a:stCxn id="3093" idx="3"/>
            <a:endCxn id="1058" idx="1"/>
          </p:cNvCxnSpPr>
          <p:nvPr/>
        </p:nvCxnSpPr>
        <p:spPr bwMode="auto">
          <a:xfrm>
            <a:off x="2063750" y="8493125"/>
            <a:ext cx="2263775" cy="127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97" name="Gerade Verbindung mit Pfeil 60">
            <a:extLst>
              <a:ext uri="{FF2B5EF4-FFF2-40B4-BE49-F238E27FC236}">
                <a16:creationId xmlns:a16="http://schemas.microsoft.com/office/drawing/2014/main" id="{51444DB9-4FA9-1ED4-9827-4D9580FF6430}"/>
              </a:ext>
            </a:extLst>
          </p:cNvPr>
          <p:cNvCxnSpPr>
            <a:cxnSpLocks noChangeShapeType="1"/>
            <a:endCxn id="3089" idx="0"/>
          </p:cNvCxnSpPr>
          <p:nvPr/>
        </p:nvCxnSpPr>
        <p:spPr bwMode="auto">
          <a:xfrm>
            <a:off x="1295400" y="3946525"/>
            <a:ext cx="1588" cy="328453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98" name="Gerade Verbindung mit Pfeil 58">
            <a:extLst>
              <a:ext uri="{FF2B5EF4-FFF2-40B4-BE49-F238E27FC236}">
                <a16:creationId xmlns:a16="http://schemas.microsoft.com/office/drawing/2014/main" id="{0BE8431E-6872-8297-544C-EA013ACA791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295400" y="1655763"/>
            <a:ext cx="0" cy="1793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99" name="Gerade Verbindung mit Pfeil 58">
            <a:extLst>
              <a:ext uri="{FF2B5EF4-FFF2-40B4-BE49-F238E27FC236}">
                <a16:creationId xmlns:a16="http://schemas.microsoft.com/office/drawing/2014/main" id="{A7C083D8-F9BE-4B1E-1A83-06B0EB03F716}"/>
              </a:ext>
            </a:extLst>
          </p:cNvPr>
          <p:cNvCxnSpPr>
            <a:cxnSpLocks noChangeShapeType="1"/>
            <a:stCxn id="3076" idx="2"/>
          </p:cNvCxnSpPr>
          <p:nvPr/>
        </p:nvCxnSpPr>
        <p:spPr bwMode="auto">
          <a:xfrm flipH="1">
            <a:off x="1295400" y="2197100"/>
            <a:ext cx="1588" cy="8286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00" name="Gerade Verbindung mit Pfeil 58">
            <a:extLst>
              <a:ext uri="{FF2B5EF4-FFF2-40B4-BE49-F238E27FC236}">
                <a16:creationId xmlns:a16="http://schemas.microsoft.com/office/drawing/2014/main" id="{3A70A446-4D38-D395-20A7-7F8C61ECB530}"/>
              </a:ext>
            </a:extLst>
          </p:cNvPr>
          <p:cNvCxnSpPr>
            <a:cxnSpLocks noChangeShapeType="1"/>
            <a:stCxn id="3078" idx="3"/>
            <a:endCxn id="3079" idx="1"/>
          </p:cNvCxnSpPr>
          <p:nvPr/>
        </p:nvCxnSpPr>
        <p:spPr bwMode="auto">
          <a:xfrm flipV="1">
            <a:off x="2132013" y="3476625"/>
            <a:ext cx="401637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01" name="Freeform 7">
            <a:extLst>
              <a:ext uri="{FF2B5EF4-FFF2-40B4-BE49-F238E27FC236}">
                <a16:creationId xmlns:a16="http://schemas.microsoft.com/office/drawing/2014/main" id="{EDA6224A-7EE2-8738-01F0-05A3EB7672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59025" y="3995738"/>
            <a:ext cx="1744663" cy="792162"/>
          </a:xfrm>
          <a:custGeom>
            <a:avLst/>
            <a:gdLst>
              <a:gd name="T0" fmla="*/ 0 w 1437"/>
              <a:gd name="T1" fmla="*/ 2147483646 h 857"/>
              <a:gd name="T2" fmla="*/ 2147483646 w 1437"/>
              <a:gd name="T3" fmla="*/ 0 h 857"/>
              <a:gd name="T4" fmla="*/ 2147483646 w 1437"/>
              <a:gd name="T5" fmla="*/ 2147483646 h 857"/>
              <a:gd name="T6" fmla="*/ 2147483646 w 1437"/>
              <a:gd name="T7" fmla="*/ 2147483646 h 857"/>
              <a:gd name="T8" fmla="*/ 0 w 1437"/>
              <a:gd name="T9" fmla="*/ 2147483646 h 85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37"/>
              <a:gd name="T16" fmla="*/ 0 h 857"/>
              <a:gd name="T17" fmla="*/ 1437 w 1437"/>
              <a:gd name="T18" fmla="*/ 857 h 85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37" h="857">
                <a:moveTo>
                  <a:pt x="0" y="422"/>
                </a:moveTo>
                <a:lnTo>
                  <a:pt x="723" y="0"/>
                </a:lnTo>
                <a:lnTo>
                  <a:pt x="1436" y="422"/>
                </a:lnTo>
                <a:lnTo>
                  <a:pt x="723" y="856"/>
                </a:lnTo>
                <a:lnTo>
                  <a:pt x="0" y="422"/>
                </a:lnTo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02" name="Text Box 8">
            <a:extLst>
              <a:ext uri="{FF2B5EF4-FFF2-40B4-BE49-F238E27FC236}">
                <a16:creationId xmlns:a16="http://schemas.microsoft.com/office/drawing/2014/main" id="{8BC84802-8442-8A98-8749-78A2E29406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3338" y="4068763"/>
            <a:ext cx="135096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900" b="1">
                <a:latin typeface="Arial" panose="020B0604020202020204" pitchFamily="34" charset="0"/>
              </a:rPr>
              <a:t>Wurden die Änderungsvor-schläge vom Arzt akzeptiert?</a:t>
            </a:r>
          </a:p>
        </p:txBody>
      </p:sp>
      <p:sp>
        <p:nvSpPr>
          <p:cNvPr id="3103" name="Text Box 9">
            <a:extLst>
              <a:ext uri="{FF2B5EF4-FFF2-40B4-BE49-F238E27FC236}">
                <a16:creationId xmlns:a16="http://schemas.microsoft.com/office/drawing/2014/main" id="{4779B083-13F6-1496-FF7E-3F401205CA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5963" y="4205288"/>
            <a:ext cx="1784350" cy="3698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900" b="1">
                <a:latin typeface="Arial" panose="020B0604020202020204" pitchFamily="34" charset="0"/>
              </a:rPr>
              <a:t>Verordner besteht auf Rezepturarzneimittel</a:t>
            </a:r>
          </a:p>
        </p:txBody>
      </p:sp>
      <p:sp>
        <p:nvSpPr>
          <p:cNvPr id="3104" name="Freeform 7">
            <a:extLst>
              <a:ext uri="{FF2B5EF4-FFF2-40B4-BE49-F238E27FC236}">
                <a16:creationId xmlns:a16="http://schemas.microsoft.com/office/drawing/2014/main" id="{A35E385D-69D7-5898-4EE8-905822D856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5488" y="4841875"/>
            <a:ext cx="1744662" cy="1098550"/>
          </a:xfrm>
          <a:custGeom>
            <a:avLst/>
            <a:gdLst>
              <a:gd name="T0" fmla="*/ 0 w 1437"/>
              <a:gd name="T1" fmla="*/ 2147483646 h 857"/>
              <a:gd name="T2" fmla="*/ 2147483646 w 1437"/>
              <a:gd name="T3" fmla="*/ 0 h 857"/>
              <a:gd name="T4" fmla="*/ 2147483646 w 1437"/>
              <a:gd name="T5" fmla="*/ 2147483646 h 857"/>
              <a:gd name="T6" fmla="*/ 2147483646 w 1437"/>
              <a:gd name="T7" fmla="*/ 2147483646 h 857"/>
              <a:gd name="T8" fmla="*/ 0 w 1437"/>
              <a:gd name="T9" fmla="*/ 2147483646 h 85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37"/>
              <a:gd name="T16" fmla="*/ 0 h 857"/>
              <a:gd name="T17" fmla="*/ 1437 w 1437"/>
              <a:gd name="T18" fmla="*/ 857 h 85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37" h="857">
                <a:moveTo>
                  <a:pt x="0" y="422"/>
                </a:moveTo>
                <a:lnTo>
                  <a:pt x="723" y="0"/>
                </a:lnTo>
                <a:lnTo>
                  <a:pt x="1436" y="422"/>
                </a:lnTo>
                <a:lnTo>
                  <a:pt x="723" y="856"/>
                </a:lnTo>
                <a:lnTo>
                  <a:pt x="0" y="422"/>
                </a:lnTo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05" name="Text Box 8">
            <a:extLst>
              <a:ext uri="{FF2B5EF4-FFF2-40B4-BE49-F238E27FC236}">
                <a16:creationId xmlns:a16="http://schemas.microsoft.com/office/drawing/2014/main" id="{76BA313D-2206-2E54-FD96-B0DFA066EB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068888"/>
            <a:ext cx="17113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900" b="1">
                <a:latin typeface="Arial" panose="020B0604020202020204" pitchFamily="34" charset="0"/>
              </a:rPr>
              <a:t>Rezepturarzneimittel bedenklich (§ 5 AMG) oder in der Qualität erheblich gemindert (§ 8 AMG)?</a:t>
            </a:r>
          </a:p>
        </p:txBody>
      </p:sp>
      <p:sp>
        <p:nvSpPr>
          <p:cNvPr id="3106" name="Text Box 4">
            <a:extLst>
              <a:ext uri="{FF2B5EF4-FFF2-40B4-BE49-F238E27FC236}">
                <a16:creationId xmlns:a16="http://schemas.microsoft.com/office/drawing/2014/main" id="{80FB209F-CE49-9708-3B00-9952AD0B10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6146800"/>
            <a:ext cx="17049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900" b="1">
                <a:latin typeface="Arial" panose="020B0604020202020204" pitchFamily="34" charset="0"/>
              </a:rPr>
              <a:t>Ablehnung der Herstellung und Dokumentation</a:t>
            </a:r>
          </a:p>
        </p:txBody>
      </p:sp>
      <p:sp>
        <p:nvSpPr>
          <p:cNvPr id="3107" name="Freeform 3">
            <a:extLst>
              <a:ext uri="{FF2B5EF4-FFF2-40B4-BE49-F238E27FC236}">
                <a16:creationId xmlns:a16="http://schemas.microsoft.com/office/drawing/2014/main" id="{B1B55DBC-5C50-A564-DAB8-F6B6045633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6438" y="6146800"/>
            <a:ext cx="1784350" cy="369888"/>
          </a:xfrm>
          <a:custGeom>
            <a:avLst/>
            <a:gdLst>
              <a:gd name="T0" fmla="*/ 2147483646 w 2282"/>
              <a:gd name="T1" fmla="*/ 2147483646 h 743"/>
              <a:gd name="T2" fmla="*/ 2147483646 w 2282"/>
              <a:gd name="T3" fmla="*/ 2147483646 h 743"/>
              <a:gd name="T4" fmla="*/ 2147483646 w 2282"/>
              <a:gd name="T5" fmla="*/ 2147483646 h 743"/>
              <a:gd name="T6" fmla="*/ 2147483646 w 2282"/>
              <a:gd name="T7" fmla="*/ 2147483646 h 743"/>
              <a:gd name="T8" fmla="*/ 2147483646 w 2282"/>
              <a:gd name="T9" fmla="*/ 2147483646 h 743"/>
              <a:gd name="T10" fmla="*/ 2147483646 w 2282"/>
              <a:gd name="T11" fmla="*/ 2147483646 h 743"/>
              <a:gd name="T12" fmla="*/ 2147483646 w 2282"/>
              <a:gd name="T13" fmla="*/ 2147483646 h 743"/>
              <a:gd name="T14" fmla="*/ 2147483646 w 2282"/>
              <a:gd name="T15" fmla="*/ 2147483646 h 743"/>
              <a:gd name="T16" fmla="*/ 2147483646 w 2282"/>
              <a:gd name="T17" fmla="*/ 2147483646 h 743"/>
              <a:gd name="T18" fmla="*/ 2147483646 w 2282"/>
              <a:gd name="T19" fmla="*/ 2147483646 h 743"/>
              <a:gd name="T20" fmla="*/ 2147483646 w 2282"/>
              <a:gd name="T21" fmla="*/ 0 h 743"/>
              <a:gd name="T22" fmla="*/ 2147483646 w 2282"/>
              <a:gd name="T23" fmla="*/ 0 h 743"/>
              <a:gd name="T24" fmla="*/ 2147483646 w 2282"/>
              <a:gd name="T25" fmla="*/ 2147483646 h 743"/>
              <a:gd name="T26" fmla="*/ 2147483646 w 2282"/>
              <a:gd name="T27" fmla="*/ 2147483646 h 743"/>
              <a:gd name="T28" fmla="*/ 2147483646 w 2282"/>
              <a:gd name="T29" fmla="*/ 2147483646 h 743"/>
              <a:gd name="T30" fmla="*/ 0 w 2282"/>
              <a:gd name="T31" fmla="*/ 2147483646 h 743"/>
              <a:gd name="T32" fmla="*/ 0 w 2282"/>
              <a:gd name="T33" fmla="*/ 2147483646 h 743"/>
              <a:gd name="T34" fmla="*/ 2147483646 w 2282"/>
              <a:gd name="T35" fmla="*/ 2147483646 h 743"/>
              <a:gd name="T36" fmla="*/ 2147483646 w 2282"/>
              <a:gd name="T37" fmla="*/ 2147483646 h 743"/>
              <a:gd name="T38" fmla="*/ 2147483646 w 2282"/>
              <a:gd name="T39" fmla="*/ 2147483646 h 743"/>
              <a:gd name="T40" fmla="*/ 2147483646 w 2282"/>
              <a:gd name="T41" fmla="*/ 2147483646 h 743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2282"/>
              <a:gd name="T64" fmla="*/ 0 h 743"/>
              <a:gd name="T65" fmla="*/ 2282 w 2282"/>
              <a:gd name="T66" fmla="*/ 743 h 743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2282" h="743">
                <a:moveTo>
                  <a:pt x="134" y="742"/>
                </a:moveTo>
                <a:lnTo>
                  <a:pt x="2148" y="742"/>
                </a:lnTo>
                <a:lnTo>
                  <a:pt x="2192" y="714"/>
                </a:lnTo>
                <a:lnTo>
                  <a:pt x="2237" y="655"/>
                </a:lnTo>
                <a:lnTo>
                  <a:pt x="2270" y="542"/>
                </a:lnTo>
                <a:lnTo>
                  <a:pt x="2281" y="429"/>
                </a:lnTo>
                <a:lnTo>
                  <a:pt x="2281" y="313"/>
                </a:lnTo>
                <a:lnTo>
                  <a:pt x="2270" y="172"/>
                </a:lnTo>
                <a:lnTo>
                  <a:pt x="2237" y="85"/>
                </a:lnTo>
                <a:lnTo>
                  <a:pt x="2192" y="28"/>
                </a:lnTo>
                <a:lnTo>
                  <a:pt x="2148" y="0"/>
                </a:lnTo>
                <a:lnTo>
                  <a:pt x="134" y="0"/>
                </a:lnTo>
                <a:lnTo>
                  <a:pt x="89" y="28"/>
                </a:lnTo>
                <a:lnTo>
                  <a:pt x="44" y="85"/>
                </a:lnTo>
                <a:lnTo>
                  <a:pt x="11" y="172"/>
                </a:lnTo>
                <a:lnTo>
                  <a:pt x="0" y="313"/>
                </a:lnTo>
                <a:lnTo>
                  <a:pt x="0" y="429"/>
                </a:lnTo>
                <a:lnTo>
                  <a:pt x="11" y="542"/>
                </a:lnTo>
                <a:lnTo>
                  <a:pt x="44" y="655"/>
                </a:lnTo>
                <a:lnTo>
                  <a:pt x="89" y="714"/>
                </a:lnTo>
                <a:lnTo>
                  <a:pt x="134" y="742"/>
                </a:lnTo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cxnSp>
        <p:nvCxnSpPr>
          <p:cNvPr id="3108" name="Gerade Verbindung mit Pfeil 58">
            <a:extLst>
              <a:ext uri="{FF2B5EF4-FFF2-40B4-BE49-F238E27FC236}">
                <a16:creationId xmlns:a16="http://schemas.microsoft.com/office/drawing/2014/main" id="{6758A34D-9C3E-A90C-A064-A98DBC5E8950}"/>
              </a:ext>
            </a:extLst>
          </p:cNvPr>
          <p:cNvCxnSpPr>
            <a:cxnSpLocks noChangeShapeType="1"/>
            <a:stCxn id="3079" idx="2"/>
          </p:cNvCxnSpPr>
          <p:nvPr/>
        </p:nvCxnSpPr>
        <p:spPr bwMode="auto">
          <a:xfrm>
            <a:off x="3235325" y="3730625"/>
            <a:ext cx="4763" cy="265113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09" name="Gerade Verbindung mit Pfeil 58">
            <a:extLst>
              <a:ext uri="{FF2B5EF4-FFF2-40B4-BE49-F238E27FC236}">
                <a16:creationId xmlns:a16="http://schemas.microsoft.com/office/drawing/2014/main" id="{7342A297-078A-891F-A30B-048EA534C44F}"/>
              </a:ext>
            </a:extLst>
          </p:cNvPr>
          <p:cNvCxnSpPr>
            <a:cxnSpLocks noChangeShapeType="1"/>
            <a:endCxn id="3103" idx="1"/>
          </p:cNvCxnSpPr>
          <p:nvPr/>
        </p:nvCxnSpPr>
        <p:spPr bwMode="auto">
          <a:xfrm flipV="1">
            <a:off x="4113213" y="4391025"/>
            <a:ext cx="412750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10" name="Gerade Verbindung mit Pfeil 58">
            <a:extLst>
              <a:ext uri="{FF2B5EF4-FFF2-40B4-BE49-F238E27FC236}">
                <a16:creationId xmlns:a16="http://schemas.microsoft.com/office/drawing/2014/main" id="{EFF46AE8-0A74-8DF1-26DD-5F57D068A66F}"/>
              </a:ext>
            </a:extLst>
          </p:cNvPr>
          <p:cNvCxnSpPr>
            <a:cxnSpLocks noChangeShapeType="1"/>
            <a:stCxn id="3103" idx="2"/>
          </p:cNvCxnSpPr>
          <p:nvPr/>
        </p:nvCxnSpPr>
        <p:spPr bwMode="auto">
          <a:xfrm>
            <a:off x="5418138" y="4575175"/>
            <a:ext cx="0" cy="2667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11" name="Gerade Verbindung mit Pfeil 58">
            <a:extLst>
              <a:ext uri="{FF2B5EF4-FFF2-40B4-BE49-F238E27FC236}">
                <a16:creationId xmlns:a16="http://schemas.microsoft.com/office/drawing/2014/main" id="{BB2578E9-5F29-1071-EA1C-5C64AF153FF1}"/>
              </a:ext>
            </a:extLst>
          </p:cNvPr>
          <p:cNvCxnSpPr>
            <a:cxnSpLocks noChangeShapeType="1"/>
            <a:endCxn id="3106" idx="0"/>
          </p:cNvCxnSpPr>
          <p:nvPr/>
        </p:nvCxnSpPr>
        <p:spPr bwMode="auto">
          <a:xfrm>
            <a:off x="5418138" y="5940425"/>
            <a:ext cx="6350" cy="2063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12" name="Gewinkelter Verbinder 39">
            <a:extLst>
              <a:ext uri="{FF2B5EF4-FFF2-40B4-BE49-F238E27FC236}">
                <a16:creationId xmlns:a16="http://schemas.microsoft.com/office/drawing/2014/main" id="{83D1C0BD-0288-D582-089D-4A972BE24FB2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V="1">
            <a:off x="1903413" y="5375275"/>
            <a:ext cx="2644775" cy="1855788"/>
          </a:xfrm>
          <a:prstGeom prst="bentConnector3">
            <a:avLst>
              <a:gd name="adj1" fmla="val 100074"/>
            </a:avLst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13" name="Gewinkelter Verbinder 49">
            <a:extLst>
              <a:ext uri="{FF2B5EF4-FFF2-40B4-BE49-F238E27FC236}">
                <a16:creationId xmlns:a16="http://schemas.microsoft.com/office/drawing/2014/main" id="{FF85EA2B-6756-5199-F9A8-8A4561782A0E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537369" y="5401469"/>
            <a:ext cx="2840037" cy="809625"/>
          </a:xfrm>
          <a:prstGeom prst="bentConnector3">
            <a:avLst>
              <a:gd name="adj1" fmla="val 9"/>
            </a:avLst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14" name="Textfeld 97">
            <a:extLst>
              <a:ext uri="{FF2B5EF4-FFF2-40B4-BE49-F238E27FC236}">
                <a16:creationId xmlns:a16="http://schemas.microsoft.com/office/drawing/2014/main" id="{D5A0421C-9FAA-22A4-4A2E-498837F50D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4325" y="4140200"/>
            <a:ext cx="376238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de-DE" altLang="de-DE" sz="600">
                <a:latin typeface="Arial" panose="020B0604020202020204" pitchFamily="34" charset="0"/>
                <a:cs typeface="Arial" panose="020B0604020202020204" pitchFamily="34" charset="0"/>
              </a:rPr>
              <a:t>Nein</a:t>
            </a:r>
          </a:p>
        </p:txBody>
      </p:sp>
      <p:sp>
        <p:nvSpPr>
          <p:cNvPr id="3115" name="Textfeld 97">
            <a:extLst>
              <a:ext uri="{FF2B5EF4-FFF2-40B4-BE49-F238E27FC236}">
                <a16:creationId xmlns:a16="http://schemas.microsoft.com/office/drawing/2014/main" id="{5E907BDD-63F1-9AAB-6B65-872FA15056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0700" y="5832475"/>
            <a:ext cx="12398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de-DE" altLang="de-DE" sz="600">
                <a:latin typeface="Arial" panose="020B0604020202020204" pitchFamily="34" charset="0"/>
                <a:cs typeface="Arial" panose="020B0604020202020204" pitchFamily="34" charset="0"/>
              </a:rPr>
              <a:t>Ja, Nutzen-Risiko-Abwägung verbietet die Herstellung</a:t>
            </a:r>
          </a:p>
        </p:txBody>
      </p:sp>
      <p:sp>
        <p:nvSpPr>
          <p:cNvPr id="3116" name="Textfeld 97">
            <a:extLst>
              <a:ext uri="{FF2B5EF4-FFF2-40B4-BE49-F238E27FC236}">
                <a16:creationId xmlns:a16="http://schemas.microsoft.com/office/drawing/2014/main" id="{F5105289-D417-8726-AACE-3C28B545DE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4325" y="4548188"/>
            <a:ext cx="10271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de-DE" altLang="de-DE" sz="600">
                <a:latin typeface="Arial" panose="020B0604020202020204" pitchFamily="34" charset="0"/>
                <a:cs typeface="Arial" panose="020B0604020202020204" pitchFamily="34" charset="0"/>
              </a:rPr>
              <a:t>Mit den Änderungen ist die Rezepturverordnung plausibel</a:t>
            </a:r>
          </a:p>
        </p:txBody>
      </p:sp>
      <p:cxnSp>
        <p:nvCxnSpPr>
          <p:cNvPr id="3117" name="Gerade Verbindung 94">
            <a:extLst>
              <a:ext uri="{FF2B5EF4-FFF2-40B4-BE49-F238E27FC236}">
                <a16:creationId xmlns:a16="http://schemas.microsoft.com/office/drawing/2014/main" id="{1CAFC962-C4CB-06FA-665D-1024FB5EB23D}"/>
              </a:ext>
            </a:extLst>
          </p:cNvPr>
          <p:cNvCxnSpPr>
            <a:cxnSpLocks noChangeShapeType="1"/>
            <a:stCxn id="3089" idx="3"/>
            <a:endCxn id="3092" idx="1"/>
          </p:cNvCxnSpPr>
          <p:nvPr/>
        </p:nvCxnSpPr>
        <p:spPr bwMode="auto">
          <a:xfrm>
            <a:off x="2063750" y="7450138"/>
            <a:ext cx="2243138" cy="1111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18" name="Gerade Verbindung mit Pfeil 75">
            <a:extLst>
              <a:ext uri="{FF2B5EF4-FFF2-40B4-BE49-F238E27FC236}">
                <a16:creationId xmlns:a16="http://schemas.microsoft.com/office/drawing/2014/main" id="{4791606D-A9D7-7BEA-BED5-844F95DBD1DF}"/>
              </a:ext>
            </a:extLst>
          </p:cNvPr>
          <p:cNvCxnSpPr>
            <a:cxnSpLocks noChangeShapeType="1"/>
            <a:stCxn id="3093" idx="2"/>
          </p:cNvCxnSpPr>
          <p:nvPr/>
        </p:nvCxnSpPr>
        <p:spPr bwMode="auto">
          <a:xfrm flipH="1">
            <a:off x="1295400" y="8748713"/>
            <a:ext cx="1588" cy="90011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5">
            <a:extLst>
              <a:ext uri="{FF2B5EF4-FFF2-40B4-BE49-F238E27FC236}">
                <a16:creationId xmlns:a16="http://schemas.microsoft.com/office/drawing/2014/main" id="{3B611316-CE65-5E09-1207-255F9D1DFC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915" y="4580065"/>
            <a:ext cx="1204912" cy="2301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900" b="1" dirty="0">
                <a:latin typeface="Arial" panose="020B0604020202020204" pitchFamily="34" charset="0"/>
              </a:rPr>
              <a:t>Mängel beseitigen</a:t>
            </a:r>
          </a:p>
        </p:txBody>
      </p:sp>
      <p:sp>
        <p:nvSpPr>
          <p:cNvPr id="4099" name="Text Box 8">
            <a:extLst>
              <a:ext uri="{FF2B5EF4-FFF2-40B4-BE49-F238E27FC236}">
                <a16:creationId xmlns:a16="http://schemas.microsoft.com/office/drawing/2014/main" id="{519E1AA2-A57C-5C13-8E1B-2C6F94B7AF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43295" y="7143877"/>
            <a:ext cx="2109787" cy="6461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900" b="1">
                <a:latin typeface="Arial" panose="020B0604020202020204" pitchFamily="34" charset="0"/>
              </a:rPr>
              <a:t>Kennzeichnung nach § 14 ApBetrO sowie weitere aus Gründen der Arzneimittelsicherheit erforderliche Angaben</a:t>
            </a:r>
          </a:p>
        </p:txBody>
      </p:sp>
      <p:sp>
        <p:nvSpPr>
          <p:cNvPr id="4100" name="Text Box 31">
            <a:extLst>
              <a:ext uri="{FF2B5EF4-FFF2-40B4-BE49-F238E27FC236}">
                <a16:creationId xmlns:a16="http://schemas.microsoft.com/office/drawing/2014/main" id="{617A7080-7883-1B00-957B-4FC9138D86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2038" y="6399340"/>
            <a:ext cx="3103563" cy="212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de-DE" sz="700" b="1">
                <a:latin typeface="Arial" panose="020B0604020202020204" pitchFamily="34" charset="0"/>
              </a:rPr>
              <a:t>Kennzeichnung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de-DE" altLang="de-DE" sz="700">
                <a:latin typeface="Arial" panose="020B0604020202020204" pitchFamily="34" charset="0"/>
              </a:rPr>
              <a:t> Name und Anschrift der herstellenden Apotheke 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de-DE" altLang="de-DE" sz="700">
                <a:latin typeface="Arial" panose="020B0604020202020204" pitchFamily="34" charset="0"/>
              </a:rPr>
              <a:t> ggf. Name und Anschrift der abgebenden Apotheke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de-DE" altLang="de-DE" sz="700">
                <a:latin typeface="Arial" panose="020B0604020202020204" pitchFamily="34" charset="0"/>
              </a:rPr>
              <a:t> Name, Vorname, Geburtsdatum des Patienten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de-DE" altLang="de-DE" sz="700">
                <a:latin typeface="Arial" panose="020B0604020202020204" pitchFamily="34" charset="0"/>
              </a:rPr>
              <a:t> Ggf. Name der anfordernden Praxis bzw. Krankenhausstation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de-DE" altLang="de-DE" sz="700">
                <a:latin typeface="Arial" panose="020B0604020202020204" pitchFamily="34" charset="0"/>
              </a:rPr>
              <a:t> Bezeichnung des Fertigarzneimittels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de-DE" altLang="de-DE" sz="700">
                <a:latin typeface="Arial" panose="020B0604020202020204" pitchFamily="34" charset="0"/>
              </a:rPr>
              <a:t> Wirksame Bestandteile nach Art und Menge, ggf. Antioxidanzien,</a:t>
            </a:r>
            <a:br>
              <a:rPr lang="de-DE" altLang="de-DE" sz="700">
                <a:latin typeface="Arial" panose="020B0604020202020204" pitchFamily="34" charset="0"/>
              </a:rPr>
            </a:br>
            <a:r>
              <a:rPr lang="de-DE" altLang="de-DE" sz="700">
                <a:latin typeface="Arial" panose="020B0604020202020204" pitchFamily="34" charset="0"/>
              </a:rPr>
              <a:t>  Stabilisatoren, Konservierungsstoffe 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de-DE" altLang="de-DE" sz="700">
                <a:latin typeface="Arial" panose="020B0604020202020204" pitchFamily="34" charset="0"/>
              </a:rPr>
              <a:t> Chargenbezeichnung des Fertigarzneimittels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de-DE" altLang="de-DE" sz="700">
                <a:latin typeface="Arial" panose="020B0604020202020204" pitchFamily="34" charset="0"/>
              </a:rPr>
              <a:t> Name des pharmazeutischen Unternehmers des FAM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de-DE" altLang="de-DE" sz="700">
                <a:latin typeface="Arial" panose="020B0604020202020204" pitchFamily="34" charset="0"/>
              </a:rPr>
              <a:t> Inhalt nach Gewicht, Rauminhalt, Stückzahl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de-DE" altLang="de-DE" sz="700">
                <a:latin typeface="Arial" panose="020B0604020202020204" pitchFamily="34" charset="0"/>
              </a:rPr>
              <a:t> Art und ggf. Dauer der Applikation (Gebrauchsanweisung)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de-DE" altLang="de-DE" sz="700">
                <a:latin typeface="Arial" panose="020B0604020202020204" pitchFamily="34" charset="0"/>
              </a:rPr>
              <a:t> Ggf. Anwendungshinweise, z. B. Anwendung über einen Steril- und/oder </a:t>
            </a:r>
          </a:p>
          <a:p>
            <a:pPr>
              <a:lnSpc>
                <a:spcPct val="90000"/>
              </a:lnSpc>
            </a:pPr>
            <a:r>
              <a:rPr lang="de-DE" altLang="de-DE" sz="700">
                <a:latin typeface="Arial" panose="020B0604020202020204" pitchFamily="34" charset="0"/>
              </a:rPr>
              <a:t>  Partikelfilter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de-DE" altLang="de-DE" sz="700">
                <a:latin typeface="Arial" panose="020B0604020202020204" pitchFamily="34" charset="0"/>
              </a:rPr>
              <a:t> Lagerungshinweise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de-DE" altLang="de-DE" sz="700">
                <a:latin typeface="Arial" panose="020B0604020202020204" pitchFamily="34" charset="0"/>
              </a:rPr>
              <a:t> Datum der Herstellung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de-DE" altLang="de-DE" sz="700">
                <a:latin typeface="Arial" panose="020B0604020202020204" pitchFamily="34" charset="0"/>
              </a:rPr>
              <a:t> Datum und Uhrzeit der vorgesehenen Applikation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de-DE" altLang="de-DE" sz="700">
                <a:latin typeface="Arial" panose="020B0604020202020204" pitchFamily="34" charset="0"/>
              </a:rPr>
              <a:t> Verwendbarkeitsfrist mit dem Hinweis „verwendbar bis“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de-DE" altLang="de-DE" sz="700">
                <a:latin typeface="Arial" panose="020B0604020202020204" pitchFamily="34" charset="0"/>
              </a:rPr>
              <a:t> Hinweis auf besondere Vorsichtsmaßnahmen für die Aufbewahrung </a:t>
            </a:r>
          </a:p>
          <a:p>
            <a:pPr>
              <a:lnSpc>
                <a:spcPct val="90000"/>
              </a:lnSpc>
            </a:pPr>
            <a:r>
              <a:rPr lang="de-DE" altLang="de-DE" sz="700">
                <a:latin typeface="Arial" panose="020B0604020202020204" pitchFamily="34" charset="0"/>
              </a:rPr>
              <a:t>  oder für die Beseitigung oder sonstige besondere Vorsichtsmaßnahmen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de-DE" altLang="de-DE" sz="700">
                <a:latin typeface="Arial" panose="020B0604020202020204" pitchFamily="34" charset="0"/>
              </a:rPr>
              <a:t> Herstellungsnummer der Dokumentation</a:t>
            </a:r>
          </a:p>
        </p:txBody>
      </p:sp>
      <p:sp>
        <p:nvSpPr>
          <p:cNvPr id="4101" name="Text Box 5">
            <a:extLst>
              <a:ext uri="{FF2B5EF4-FFF2-40B4-BE49-F238E27FC236}">
                <a16:creationId xmlns:a16="http://schemas.microsoft.com/office/drawing/2014/main" id="{571793E1-A80B-10DC-D3CF-3C55754B62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9326" y="4441952"/>
            <a:ext cx="2117725" cy="508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900" b="1">
                <a:latin typeface="Arial" panose="020B0604020202020204" pitchFamily="34" charset="0"/>
              </a:rPr>
              <a:t>Durchführung und Dokumentation der Inprozessprüfungen gemäß Herstellungsanweisung</a:t>
            </a:r>
          </a:p>
        </p:txBody>
      </p:sp>
      <p:cxnSp>
        <p:nvCxnSpPr>
          <p:cNvPr id="4102" name="Gerade Verbindung mit Pfeil 35">
            <a:extLst>
              <a:ext uri="{FF2B5EF4-FFF2-40B4-BE49-F238E27FC236}">
                <a16:creationId xmlns:a16="http://schemas.microsoft.com/office/drawing/2014/main" id="{25AF3A50-41AB-2683-11C8-31D2DCAD053F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2996911" y="503274"/>
            <a:ext cx="2555" cy="36905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3" name="Freeform 24">
            <a:extLst>
              <a:ext uri="{FF2B5EF4-FFF2-40B4-BE49-F238E27FC236}">
                <a16:creationId xmlns:a16="http://schemas.microsoft.com/office/drawing/2014/main" id="{B59918F0-9987-9A5E-80BD-5BBD083DDD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4101" y="6121527"/>
            <a:ext cx="520700" cy="182563"/>
          </a:xfrm>
          <a:custGeom>
            <a:avLst/>
            <a:gdLst>
              <a:gd name="T0" fmla="*/ 2147483646 w 689"/>
              <a:gd name="T1" fmla="*/ 0 h 3228"/>
              <a:gd name="T2" fmla="*/ 0 w 689"/>
              <a:gd name="T3" fmla="*/ 0 h 3228"/>
              <a:gd name="T4" fmla="*/ 0 w 689"/>
              <a:gd name="T5" fmla="*/ 2147483646 h 3228"/>
              <a:gd name="T6" fmla="*/ 2147483646 w 689"/>
              <a:gd name="T7" fmla="*/ 2147483646 h 3228"/>
              <a:gd name="T8" fmla="*/ 0 60000 65536"/>
              <a:gd name="T9" fmla="*/ 0 60000 65536"/>
              <a:gd name="T10" fmla="*/ 0 60000 65536"/>
              <a:gd name="T11" fmla="*/ 0 60000 65536"/>
              <a:gd name="T12" fmla="*/ 0 w 689"/>
              <a:gd name="T13" fmla="*/ 0 h 3228"/>
              <a:gd name="T14" fmla="*/ 689 w 689"/>
              <a:gd name="T15" fmla="*/ 3228 h 32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89" h="3228">
                <a:moveTo>
                  <a:pt x="688" y="0"/>
                </a:moveTo>
                <a:lnTo>
                  <a:pt x="0" y="0"/>
                </a:lnTo>
                <a:lnTo>
                  <a:pt x="0" y="3227"/>
                </a:lnTo>
                <a:lnTo>
                  <a:pt x="688" y="3227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cxnSp>
        <p:nvCxnSpPr>
          <p:cNvPr id="4104" name="Gerade Verbindung mit Pfeil 38">
            <a:extLst>
              <a:ext uri="{FF2B5EF4-FFF2-40B4-BE49-F238E27FC236}">
                <a16:creationId xmlns:a16="http://schemas.microsoft.com/office/drawing/2014/main" id="{199E13F8-06AA-AF09-FB07-C4733FEC587D}"/>
              </a:ext>
            </a:extLst>
          </p:cNvPr>
          <p:cNvCxnSpPr>
            <a:cxnSpLocks noChangeShapeType="1"/>
            <a:stCxn id="4098" idx="3"/>
            <a:endCxn id="4101" idx="1"/>
          </p:cNvCxnSpPr>
          <p:nvPr/>
        </p:nvCxnSpPr>
        <p:spPr bwMode="auto">
          <a:xfrm>
            <a:off x="1738827" y="4695159"/>
            <a:ext cx="200499" cy="793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5" name="Flussdiagramm: Verzweigung 39">
            <a:extLst>
              <a:ext uri="{FF2B5EF4-FFF2-40B4-BE49-F238E27FC236}">
                <a16:creationId xmlns:a16="http://schemas.microsoft.com/office/drawing/2014/main" id="{F8D1769D-2771-8FE1-E017-5F3803B9A4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890" y="5705602"/>
            <a:ext cx="1350962" cy="985838"/>
          </a:xfrm>
          <a:prstGeom prst="flowChartDecision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de-DE" altLang="de-DE"/>
          </a:p>
        </p:txBody>
      </p:sp>
      <p:sp>
        <p:nvSpPr>
          <p:cNvPr id="4106" name="Flussdiagramm: Verzweigung 40">
            <a:extLst>
              <a:ext uri="{FF2B5EF4-FFF2-40B4-BE49-F238E27FC236}">
                <a16:creationId xmlns:a16="http://schemas.microsoft.com/office/drawing/2014/main" id="{5D9B23F1-604D-641F-0865-D378DD369B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76657" y="5778627"/>
            <a:ext cx="1643062" cy="839788"/>
          </a:xfrm>
          <a:prstGeom prst="flowChartDecision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de-DE" altLang="de-DE" sz="9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07" name="Textfeld 42">
            <a:extLst>
              <a:ext uri="{FF2B5EF4-FFF2-40B4-BE49-F238E27FC236}">
                <a16:creationId xmlns:a16="http://schemas.microsoft.com/office/drawing/2014/main" id="{5DD38A67-BC0E-A063-3696-AA97E301DB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559" y="5959602"/>
            <a:ext cx="1063625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de-DE" altLang="de-DE" sz="900" b="1">
                <a:latin typeface="Arial" panose="020B0604020202020204" pitchFamily="34" charset="0"/>
                <a:cs typeface="Arial" panose="020B0604020202020204" pitchFamily="34" charset="0"/>
              </a:rPr>
              <a:t>Sind die Mängel</a:t>
            </a:r>
          </a:p>
          <a:p>
            <a:pPr algn="ctr"/>
            <a:r>
              <a:rPr lang="de-DE" altLang="de-DE" sz="900" b="1">
                <a:latin typeface="Arial" panose="020B0604020202020204" pitchFamily="34" charset="0"/>
                <a:cs typeface="Arial" panose="020B0604020202020204" pitchFamily="34" charset="0"/>
              </a:rPr>
              <a:t>nachträglich zu</a:t>
            </a:r>
          </a:p>
          <a:p>
            <a:pPr algn="ctr"/>
            <a:r>
              <a:rPr lang="de-DE" altLang="de-DE" sz="900" b="1">
                <a:latin typeface="Arial" panose="020B0604020202020204" pitchFamily="34" charset="0"/>
                <a:cs typeface="Arial" panose="020B0604020202020204" pitchFamily="34" charset="0"/>
              </a:rPr>
              <a:t>beseitigen?</a:t>
            </a:r>
          </a:p>
        </p:txBody>
      </p:sp>
      <p:sp>
        <p:nvSpPr>
          <p:cNvPr id="4108" name="Textfeld 43">
            <a:extLst>
              <a:ext uri="{FF2B5EF4-FFF2-40B4-BE49-F238E27FC236}">
                <a16:creationId xmlns:a16="http://schemas.microsoft.com/office/drawing/2014/main" id="{8D64C26D-F070-D9A4-B7D3-5D97EE6FC4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7976" y="6016752"/>
            <a:ext cx="14239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de-DE" altLang="de-DE" sz="900" b="1">
                <a:latin typeface="Arial" panose="020B0604020202020204" pitchFamily="34" charset="0"/>
                <a:cs typeface="Arial" panose="020B0604020202020204" pitchFamily="34" charset="0"/>
              </a:rPr>
              <a:t>Inprozessprüfungen sind ohne Mängel?</a:t>
            </a:r>
          </a:p>
        </p:txBody>
      </p:sp>
      <p:cxnSp>
        <p:nvCxnSpPr>
          <p:cNvPr id="4109" name="Gerade Verbindung mit Pfeil 45">
            <a:extLst>
              <a:ext uri="{FF2B5EF4-FFF2-40B4-BE49-F238E27FC236}">
                <a16:creationId xmlns:a16="http://schemas.microsoft.com/office/drawing/2014/main" id="{A77283E9-71CB-C1B5-2C61-4A466E7642F7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1136371" y="4810252"/>
            <a:ext cx="0" cy="8953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10" name="Gerade Verbindung mit Pfeil 49">
            <a:extLst>
              <a:ext uri="{FF2B5EF4-FFF2-40B4-BE49-F238E27FC236}">
                <a16:creationId xmlns:a16="http://schemas.microsoft.com/office/drawing/2014/main" id="{79973158-8FAE-DE10-6C3E-22DC98D82A4E}"/>
              </a:ext>
            </a:extLst>
          </p:cNvPr>
          <p:cNvCxnSpPr>
            <a:cxnSpLocks noChangeShapeType="1"/>
            <a:stCxn id="4101" idx="2"/>
            <a:endCxn id="4106" idx="0"/>
          </p:cNvCxnSpPr>
          <p:nvPr/>
        </p:nvCxnSpPr>
        <p:spPr bwMode="auto">
          <a:xfrm flipH="1">
            <a:off x="2998188" y="4949952"/>
            <a:ext cx="1" cy="8286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11" name="Gerade Verbindung mit Pfeil 53">
            <a:extLst>
              <a:ext uri="{FF2B5EF4-FFF2-40B4-BE49-F238E27FC236}">
                <a16:creationId xmlns:a16="http://schemas.microsoft.com/office/drawing/2014/main" id="{77D10661-BCB0-65EE-32CE-79E7DBAA7BFE}"/>
              </a:ext>
            </a:extLst>
          </p:cNvPr>
          <p:cNvCxnSpPr>
            <a:cxnSpLocks noChangeShapeType="1"/>
            <a:stCxn id="4106" idx="1"/>
            <a:endCxn id="4105" idx="3"/>
          </p:cNvCxnSpPr>
          <p:nvPr/>
        </p:nvCxnSpPr>
        <p:spPr bwMode="auto">
          <a:xfrm flipH="1">
            <a:off x="1811852" y="6198521"/>
            <a:ext cx="364805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12" name="Textfeld 57">
            <a:extLst>
              <a:ext uri="{FF2B5EF4-FFF2-40B4-BE49-F238E27FC236}">
                <a16:creationId xmlns:a16="http://schemas.microsoft.com/office/drawing/2014/main" id="{9CB0D4CF-31EF-7233-B574-4204599257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2038" y="6102477"/>
            <a:ext cx="2701925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de-DE" altLang="de-DE" sz="700">
                <a:latin typeface="Arial" panose="020B0604020202020204" pitchFamily="34" charset="0"/>
                <a:cs typeface="Arial" panose="020B0604020202020204" pitchFamily="34" charset="0"/>
              </a:rPr>
              <a:t> Bei Mängeln diensthabenden Apotheker hinzuziehen</a:t>
            </a:r>
          </a:p>
        </p:txBody>
      </p:sp>
      <p:cxnSp>
        <p:nvCxnSpPr>
          <p:cNvPr id="4113" name="Gerade Verbindung 59">
            <a:extLst>
              <a:ext uri="{FF2B5EF4-FFF2-40B4-BE49-F238E27FC236}">
                <a16:creationId xmlns:a16="http://schemas.microsoft.com/office/drawing/2014/main" id="{D4A17574-EFA4-4B61-0CC9-2E022B75E79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810388" y="6199315"/>
            <a:ext cx="50165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14" name="Freeform 3">
            <a:extLst>
              <a:ext uri="{FF2B5EF4-FFF2-40B4-BE49-F238E27FC236}">
                <a16:creationId xmlns:a16="http://schemas.microsoft.com/office/drawing/2014/main" id="{B2F648A0-59C2-F486-6784-E680AF2443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634" y="8113840"/>
            <a:ext cx="1387475" cy="365125"/>
          </a:xfrm>
          <a:custGeom>
            <a:avLst/>
            <a:gdLst>
              <a:gd name="T0" fmla="*/ 2147483646 w 2282"/>
              <a:gd name="T1" fmla="*/ 2147483646 h 743"/>
              <a:gd name="T2" fmla="*/ 2147483646 w 2282"/>
              <a:gd name="T3" fmla="*/ 2147483646 h 743"/>
              <a:gd name="T4" fmla="*/ 2147483646 w 2282"/>
              <a:gd name="T5" fmla="*/ 2147483646 h 743"/>
              <a:gd name="T6" fmla="*/ 2147483646 w 2282"/>
              <a:gd name="T7" fmla="*/ 2147483646 h 743"/>
              <a:gd name="T8" fmla="*/ 2147483646 w 2282"/>
              <a:gd name="T9" fmla="*/ 2147483646 h 743"/>
              <a:gd name="T10" fmla="*/ 2147483646 w 2282"/>
              <a:gd name="T11" fmla="*/ 2147483646 h 743"/>
              <a:gd name="T12" fmla="*/ 2147483646 w 2282"/>
              <a:gd name="T13" fmla="*/ 2147483646 h 743"/>
              <a:gd name="T14" fmla="*/ 2147483646 w 2282"/>
              <a:gd name="T15" fmla="*/ 2147483646 h 743"/>
              <a:gd name="T16" fmla="*/ 2147483646 w 2282"/>
              <a:gd name="T17" fmla="*/ 2147483646 h 743"/>
              <a:gd name="T18" fmla="*/ 2147483646 w 2282"/>
              <a:gd name="T19" fmla="*/ 2147483646 h 743"/>
              <a:gd name="T20" fmla="*/ 2147483646 w 2282"/>
              <a:gd name="T21" fmla="*/ 0 h 743"/>
              <a:gd name="T22" fmla="*/ 2147483646 w 2282"/>
              <a:gd name="T23" fmla="*/ 0 h 743"/>
              <a:gd name="T24" fmla="*/ 2147483646 w 2282"/>
              <a:gd name="T25" fmla="*/ 2147483646 h 743"/>
              <a:gd name="T26" fmla="*/ 2147483646 w 2282"/>
              <a:gd name="T27" fmla="*/ 2147483646 h 743"/>
              <a:gd name="T28" fmla="*/ 2147483646 w 2282"/>
              <a:gd name="T29" fmla="*/ 2147483646 h 743"/>
              <a:gd name="T30" fmla="*/ 0 w 2282"/>
              <a:gd name="T31" fmla="*/ 2147483646 h 743"/>
              <a:gd name="T32" fmla="*/ 0 w 2282"/>
              <a:gd name="T33" fmla="*/ 2147483646 h 743"/>
              <a:gd name="T34" fmla="*/ 2147483646 w 2282"/>
              <a:gd name="T35" fmla="*/ 2147483646 h 743"/>
              <a:gd name="T36" fmla="*/ 2147483646 w 2282"/>
              <a:gd name="T37" fmla="*/ 2147483646 h 743"/>
              <a:gd name="T38" fmla="*/ 2147483646 w 2282"/>
              <a:gd name="T39" fmla="*/ 2147483646 h 743"/>
              <a:gd name="T40" fmla="*/ 2147483646 w 2282"/>
              <a:gd name="T41" fmla="*/ 2147483646 h 743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2282"/>
              <a:gd name="T64" fmla="*/ 0 h 743"/>
              <a:gd name="T65" fmla="*/ 2282 w 2282"/>
              <a:gd name="T66" fmla="*/ 743 h 743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2282" h="743">
                <a:moveTo>
                  <a:pt x="134" y="742"/>
                </a:moveTo>
                <a:lnTo>
                  <a:pt x="2148" y="742"/>
                </a:lnTo>
                <a:lnTo>
                  <a:pt x="2192" y="714"/>
                </a:lnTo>
                <a:lnTo>
                  <a:pt x="2237" y="655"/>
                </a:lnTo>
                <a:lnTo>
                  <a:pt x="2270" y="542"/>
                </a:lnTo>
                <a:lnTo>
                  <a:pt x="2281" y="429"/>
                </a:lnTo>
                <a:lnTo>
                  <a:pt x="2281" y="313"/>
                </a:lnTo>
                <a:lnTo>
                  <a:pt x="2270" y="172"/>
                </a:lnTo>
                <a:lnTo>
                  <a:pt x="2237" y="85"/>
                </a:lnTo>
                <a:lnTo>
                  <a:pt x="2192" y="28"/>
                </a:lnTo>
                <a:lnTo>
                  <a:pt x="2148" y="0"/>
                </a:lnTo>
                <a:lnTo>
                  <a:pt x="134" y="0"/>
                </a:lnTo>
                <a:lnTo>
                  <a:pt x="89" y="28"/>
                </a:lnTo>
                <a:lnTo>
                  <a:pt x="44" y="85"/>
                </a:lnTo>
                <a:lnTo>
                  <a:pt x="11" y="172"/>
                </a:lnTo>
                <a:lnTo>
                  <a:pt x="0" y="313"/>
                </a:lnTo>
                <a:lnTo>
                  <a:pt x="0" y="429"/>
                </a:lnTo>
                <a:lnTo>
                  <a:pt x="11" y="542"/>
                </a:lnTo>
                <a:lnTo>
                  <a:pt x="44" y="655"/>
                </a:lnTo>
                <a:lnTo>
                  <a:pt x="89" y="714"/>
                </a:lnTo>
                <a:lnTo>
                  <a:pt x="134" y="742"/>
                </a:lnTo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15" name="Textfeld 66">
            <a:extLst>
              <a:ext uri="{FF2B5EF4-FFF2-40B4-BE49-F238E27FC236}">
                <a16:creationId xmlns:a16="http://schemas.microsoft.com/office/drawing/2014/main" id="{519CBA76-AB4C-2168-4689-0ACCEEAA9E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403" y="8177752"/>
            <a:ext cx="1277937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de-DE" altLang="de-DE" sz="900" b="1" dirty="0">
                <a:latin typeface="Arial" panose="020B0604020202020204" pitchFamily="34" charset="0"/>
                <a:cs typeface="Arial" panose="020B0604020202020204" pitchFamily="34" charset="0"/>
              </a:rPr>
              <a:t>Ansatz  vernichten</a:t>
            </a:r>
          </a:p>
        </p:txBody>
      </p:sp>
      <p:cxnSp>
        <p:nvCxnSpPr>
          <p:cNvPr id="4116" name="Gerade Verbindung mit Pfeil 68">
            <a:extLst>
              <a:ext uri="{FF2B5EF4-FFF2-40B4-BE49-F238E27FC236}">
                <a16:creationId xmlns:a16="http://schemas.microsoft.com/office/drawing/2014/main" id="{029952D4-BA61-5226-BADC-1EB47098587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36371" y="6691440"/>
            <a:ext cx="0" cy="14224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17" name="Gerade Verbindung mit Pfeil 70">
            <a:extLst>
              <a:ext uri="{FF2B5EF4-FFF2-40B4-BE49-F238E27FC236}">
                <a16:creationId xmlns:a16="http://schemas.microsoft.com/office/drawing/2014/main" id="{D855E51C-E3C6-97E1-A511-6A249352710E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2995904" y="6618415"/>
            <a:ext cx="4568" cy="52546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18" name="Gerade Verbindung 73">
            <a:extLst>
              <a:ext uri="{FF2B5EF4-FFF2-40B4-BE49-F238E27FC236}">
                <a16:creationId xmlns:a16="http://schemas.microsoft.com/office/drawing/2014/main" id="{A8D638F1-B1D7-F97B-7944-BE4459318234}"/>
              </a:ext>
            </a:extLst>
          </p:cNvPr>
          <p:cNvCxnSpPr>
            <a:cxnSpLocks noChangeShapeType="1"/>
            <a:stCxn id="4099" idx="3"/>
            <a:endCxn id="4100" idx="1"/>
          </p:cNvCxnSpPr>
          <p:nvPr/>
        </p:nvCxnSpPr>
        <p:spPr bwMode="auto">
          <a:xfrm flipV="1">
            <a:off x="4053082" y="7463759"/>
            <a:ext cx="258956" cy="31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19" name="Gerade Verbindung mit Pfeil 77">
            <a:extLst>
              <a:ext uri="{FF2B5EF4-FFF2-40B4-BE49-F238E27FC236}">
                <a16:creationId xmlns:a16="http://schemas.microsoft.com/office/drawing/2014/main" id="{54DEED16-FD7E-AA6E-B4CE-A93B78669EFB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2997094" y="7789990"/>
            <a:ext cx="2188" cy="130016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20" name="Textfeld 116">
            <a:extLst>
              <a:ext uri="{FF2B5EF4-FFF2-40B4-BE49-F238E27FC236}">
                <a16:creationId xmlns:a16="http://schemas.microsoft.com/office/drawing/2014/main" id="{1DA32485-403D-C215-BF43-3419F61FB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176" y="5346827"/>
            <a:ext cx="73183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de-DE" altLang="de-DE" sz="600">
                <a:latin typeface="Arial" panose="020B0604020202020204" pitchFamily="34" charset="0"/>
                <a:cs typeface="Arial" panose="020B0604020202020204" pitchFamily="34" charset="0"/>
              </a:rPr>
              <a:t>Nachbesserung </a:t>
            </a:r>
          </a:p>
          <a:p>
            <a:r>
              <a:rPr lang="de-DE" altLang="de-DE" sz="600">
                <a:latin typeface="Arial" panose="020B0604020202020204" pitchFamily="34" charset="0"/>
                <a:cs typeface="Arial" panose="020B0604020202020204" pitchFamily="34" charset="0"/>
              </a:rPr>
              <a:t>möglich</a:t>
            </a:r>
          </a:p>
        </p:txBody>
      </p:sp>
      <p:sp>
        <p:nvSpPr>
          <p:cNvPr id="4121" name="Textfeld 117">
            <a:extLst>
              <a:ext uri="{FF2B5EF4-FFF2-40B4-BE49-F238E27FC236}">
                <a16:creationId xmlns:a16="http://schemas.microsoft.com/office/drawing/2014/main" id="{1AE38CE9-F48A-69D0-FDC8-266C220633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6626" y="5886577"/>
            <a:ext cx="8286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de-DE" altLang="de-DE" sz="600">
                <a:latin typeface="Arial" panose="020B0604020202020204" pitchFamily="34" charset="0"/>
                <a:cs typeface="Arial" panose="020B0604020202020204" pitchFamily="34" charset="0"/>
              </a:rPr>
              <a:t>Mängel festgestellt</a:t>
            </a:r>
          </a:p>
        </p:txBody>
      </p:sp>
      <p:sp>
        <p:nvSpPr>
          <p:cNvPr id="4122" name="Textfeld 118">
            <a:extLst>
              <a:ext uri="{FF2B5EF4-FFF2-40B4-BE49-F238E27FC236}">
                <a16:creationId xmlns:a16="http://schemas.microsoft.com/office/drawing/2014/main" id="{7E72F03C-CA3E-EB45-4EF0-9CABE64C6C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2351" y="6686677"/>
            <a:ext cx="7302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de-DE" altLang="de-DE" sz="600">
                <a:latin typeface="Arial" panose="020B0604020202020204" pitchFamily="34" charset="0"/>
                <a:cs typeface="Arial" panose="020B0604020202020204" pitchFamily="34" charset="0"/>
              </a:rPr>
              <a:t>Keine Mängel</a:t>
            </a:r>
          </a:p>
          <a:p>
            <a:r>
              <a:rPr lang="de-DE" altLang="de-DE" sz="600">
                <a:latin typeface="Arial" panose="020B0604020202020204" pitchFamily="34" charset="0"/>
                <a:cs typeface="Arial" panose="020B0604020202020204" pitchFamily="34" charset="0"/>
              </a:rPr>
              <a:t>festgestellt</a:t>
            </a:r>
          </a:p>
        </p:txBody>
      </p:sp>
      <p:sp>
        <p:nvSpPr>
          <p:cNvPr id="4123" name="Textfeld 126">
            <a:extLst>
              <a:ext uri="{FF2B5EF4-FFF2-40B4-BE49-F238E27FC236}">
                <a16:creationId xmlns:a16="http://schemas.microsoft.com/office/drawing/2014/main" id="{EDC8BB3A-35AB-C0F5-960F-A1AAAF7129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663" y="184150"/>
            <a:ext cx="1825625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de-DE" altLang="de-DE" sz="1100" b="1">
                <a:latin typeface="Arial" panose="020B0604020202020204" pitchFamily="34" charset="0"/>
                <a:cs typeface="Arial" panose="020B0604020202020204" pitchFamily="34" charset="0"/>
              </a:rPr>
              <a:t>Fortsetzung</a:t>
            </a:r>
          </a:p>
          <a:p>
            <a:endParaRPr lang="de-DE" altLang="de-DE" sz="11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24" name="Rechteck 67">
            <a:extLst>
              <a:ext uri="{FF2B5EF4-FFF2-40B4-BE49-F238E27FC236}">
                <a16:creationId xmlns:a16="http://schemas.microsoft.com/office/drawing/2014/main" id="{C255236B-5D7C-CC45-4E23-B567771C30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2751" y="6780340"/>
            <a:ext cx="7302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de-DE" altLang="de-DE" sz="600">
                <a:latin typeface="Arial" panose="020B0604020202020204" pitchFamily="34" charset="0"/>
                <a:cs typeface="Arial" panose="020B0604020202020204" pitchFamily="34" charset="0"/>
              </a:rPr>
              <a:t>Keine Nachbesserung</a:t>
            </a:r>
          </a:p>
          <a:p>
            <a:r>
              <a:rPr lang="de-DE" altLang="de-DE" sz="600">
                <a:latin typeface="Arial" panose="020B0604020202020204" pitchFamily="34" charset="0"/>
                <a:cs typeface="Arial" panose="020B0604020202020204" pitchFamily="34" charset="0"/>
              </a:rPr>
              <a:t>möglich</a:t>
            </a:r>
          </a:p>
        </p:txBody>
      </p:sp>
      <p:sp>
        <p:nvSpPr>
          <p:cNvPr id="4125" name="Text Box 10">
            <a:extLst>
              <a:ext uri="{FF2B5EF4-FFF2-40B4-BE49-F238E27FC236}">
                <a16:creationId xmlns:a16="http://schemas.microsoft.com/office/drawing/2014/main" id="{EA318DD8-208F-E388-4002-1182E61D17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43295" y="872332"/>
            <a:ext cx="2109787" cy="3698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900" b="1" dirty="0">
                <a:latin typeface="Arial" panose="020B0604020202020204" pitchFamily="34" charset="0"/>
              </a:rPr>
              <a:t>Bereitstellen der benötigten Materialien</a:t>
            </a:r>
          </a:p>
        </p:txBody>
      </p:sp>
      <p:sp>
        <p:nvSpPr>
          <p:cNvPr id="4126" name="Text Box 37">
            <a:extLst>
              <a:ext uri="{FF2B5EF4-FFF2-40B4-BE49-F238E27FC236}">
                <a16:creationId xmlns:a16="http://schemas.microsoft.com/office/drawing/2014/main" id="{5A49D2AE-410A-E535-D3A0-D77D56319C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9588" y="395288"/>
            <a:ext cx="3048000" cy="135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de-DE" sz="700" b="1">
                <a:latin typeface="Arial" panose="020B0604020202020204" pitchFamily="34" charset="0"/>
              </a:rPr>
              <a:t>Kapitel 2.1</a:t>
            </a:r>
          </a:p>
          <a:p>
            <a:pPr>
              <a:lnSpc>
                <a:spcPct val="90000"/>
              </a:lnSpc>
            </a:pPr>
            <a:r>
              <a:rPr lang="de-DE" altLang="de-DE" sz="700" b="1">
                <a:latin typeface="Arial" panose="020B0604020202020204" pitchFamily="34" charset="0"/>
              </a:rPr>
              <a:t>Ausgangsstoffe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de-DE" altLang="de-DE" sz="700">
                <a:latin typeface="Arial" panose="020B0604020202020204" pitchFamily="34" charset="0"/>
              </a:rPr>
              <a:t> Fertigarzneimittel (arzneistoffhaltige und Infusionsträgerlösung) und</a:t>
            </a:r>
          </a:p>
          <a:p>
            <a:pPr>
              <a:lnSpc>
                <a:spcPct val="90000"/>
              </a:lnSpc>
            </a:pPr>
            <a:r>
              <a:rPr lang="de-DE" altLang="de-DE" sz="700">
                <a:latin typeface="Arial" panose="020B0604020202020204" pitchFamily="34" charset="0"/>
              </a:rPr>
              <a:t>  Medizinprodukte</a:t>
            </a:r>
          </a:p>
          <a:p>
            <a:pPr>
              <a:lnSpc>
                <a:spcPct val="90000"/>
              </a:lnSpc>
            </a:pPr>
            <a:r>
              <a:rPr lang="de-DE" altLang="de-DE" sz="700" b="1">
                <a:latin typeface="Arial" panose="020B0604020202020204" pitchFamily="34" charset="0"/>
              </a:rPr>
              <a:t>Kapitel 2.2</a:t>
            </a:r>
          </a:p>
          <a:p>
            <a:pPr>
              <a:lnSpc>
                <a:spcPct val="90000"/>
              </a:lnSpc>
            </a:pPr>
            <a:r>
              <a:rPr lang="de-DE" altLang="de-DE" sz="700" b="1">
                <a:latin typeface="Arial" panose="020B0604020202020204" pitchFamily="34" charset="0"/>
              </a:rPr>
              <a:t>Arbeitsmittel zur Herstellung und Anwendung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de-DE" altLang="de-DE" sz="700">
                <a:latin typeface="Arial" panose="020B0604020202020204" pitchFamily="34" charset="0"/>
              </a:rPr>
              <a:t> Sterile Hilfsmittel, Medizinprodukte bzw. sonstige Arbeitsmittel  </a:t>
            </a:r>
          </a:p>
          <a:p>
            <a:pPr>
              <a:lnSpc>
                <a:spcPct val="90000"/>
              </a:lnSpc>
            </a:pPr>
            <a:r>
              <a:rPr lang="de-DE" altLang="de-DE" sz="700">
                <a:latin typeface="Arial" panose="020B0604020202020204" pitchFamily="34" charset="0"/>
              </a:rPr>
              <a:t>  (geeignet für die Herstellung)</a:t>
            </a:r>
          </a:p>
          <a:p>
            <a:pPr>
              <a:lnSpc>
                <a:spcPct val="90000"/>
              </a:lnSpc>
            </a:pPr>
            <a:r>
              <a:rPr lang="de-DE" altLang="de-DE" sz="700" b="1">
                <a:latin typeface="Arial" panose="020B0604020202020204" pitchFamily="34" charset="0"/>
              </a:rPr>
              <a:t>Kapitel 2.3</a:t>
            </a:r>
          </a:p>
          <a:p>
            <a:pPr>
              <a:lnSpc>
                <a:spcPct val="90000"/>
              </a:lnSpc>
            </a:pPr>
            <a:r>
              <a:rPr lang="de-DE" altLang="de-DE" sz="700" b="1">
                <a:latin typeface="Arial" panose="020B0604020202020204" pitchFamily="34" charset="0"/>
              </a:rPr>
              <a:t>Primärpackmittel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de-DE" altLang="de-DE" sz="700">
                <a:latin typeface="Arial" panose="020B0604020202020204" pitchFamily="34" charset="0"/>
              </a:rPr>
              <a:t> Sterile Behältnisse für Parenteralia</a:t>
            </a:r>
          </a:p>
          <a:p>
            <a:pPr>
              <a:lnSpc>
                <a:spcPct val="90000"/>
              </a:lnSpc>
            </a:pPr>
            <a:endParaRPr lang="de-DE" altLang="de-DE" sz="70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de-DE" altLang="de-DE" sz="700">
                <a:latin typeface="Arial" panose="020B0604020202020204" pitchFamily="34" charset="0"/>
              </a:rPr>
              <a:t>Sichtprüfung vor der Verwendung und Dokumentation</a:t>
            </a:r>
          </a:p>
        </p:txBody>
      </p:sp>
      <p:sp>
        <p:nvSpPr>
          <p:cNvPr id="4127" name="Freeform 40">
            <a:extLst>
              <a:ext uri="{FF2B5EF4-FFF2-40B4-BE49-F238E27FC236}">
                <a16:creationId xmlns:a16="http://schemas.microsoft.com/office/drawing/2014/main" id="{6C5B4A99-8074-8526-D932-16AEFA08B7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9831" y="2112756"/>
            <a:ext cx="685800" cy="2613025"/>
          </a:xfrm>
          <a:custGeom>
            <a:avLst/>
            <a:gdLst>
              <a:gd name="T0" fmla="*/ 2147483646 w 689"/>
              <a:gd name="T1" fmla="*/ 0 h 3228"/>
              <a:gd name="T2" fmla="*/ 0 w 689"/>
              <a:gd name="T3" fmla="*/ 0 h 3228"/>
              <a:gd name="T4" fmla="*/ 0 w 689"/>
              <a:gd name="T5" fmla="*/ 2147483646 h 3228"/>
              <a:gd name="T6" fmla="*/ 2147483646 w 689"/>
              <a:gd name="T7" fmla="*/ 2147483646 h 3228"/>
              <a:gd name="T8" fmla="*/ 0 60000 65536"/>
              <a:gd name="T9" fmla="*/ 0 60000 65536"/>
              <a:gd name="T10" fmla="*/ 0 60000 65536"/>
              <a:gd name="T11" fmla="*/ 0 60000 65536"/>
              <a:gd name="T12" fmla="*/ 0 w 689"/>
              <a:gd name="T13" fmla="*/ 0 h 3228"/>
              <a:gd name="T14" fmla="*/ 689 w 689"/>
              <a:gd name="T15" fmla="*/ 3228 h 32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89" h="3228">
                <a:moveTo>
                  <a:pt x="688" y="0"/>
                </a:moveTo>
                <a:lnTo>
                  <a:pt x="0" y="0"/>
                </a:lnTo>
                <a:lnTo>
                  <a:pt x="0" y="3227"/>
                </a:lnTo>
                <a:lnTo>
                  <a:pt x="688" y="3227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28" name="Text Box 41">
            <a:extLst>
              <a:ext uri="{FF2B5EF4-FFF2-40B4-BE49-F238E27FC236}">
                <a16:creationId xmlns:a16="http://schemas.microsoft.com/office/drawing/2014/main" id="{82CF7960-FA3A-BF16-8EBA-2F1E2E976B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6181" y="2149269"/>
            <a:ext cx="3167062" cy="261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de-DE" sz="700" b="1" dirty="0">
                <a:latin typeface="Arial" panose="020B0604020202020204" pitchFamily="34" charset="0"/>
              </a:rPr>
              <a:t>Kapitel 4.1</a:t>
            </a:r>
          </a:p>
          <a:p>
            <a:pPr>
              <a:lnSpc>
                <a:spcPct val="90000"/>
              </a:lnSpc>
            </a:pPr>
            <a:r>
              <a:rPr lang="de-DE" altLang="de-DE" sz="700" b="1" dirty="0">
                <a:latin typeface="Arial" panose="020B0604020202020204" pitchFamily="34" charset="0"/>
              </a:rPr>
              <a:t>Herstellungsprotokoll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de-DE" altLang="de-DE" sz="700" dirty="0">
                <a:latin typeface="Arial" panose="020B0604020202020204" pitchFamily="34" charset="0"/>
              </a:rPr>
              <a:t> Dokumentation gemäß § 7 Abs. 1c ApBetrO schriftlich oder elektronisch</a:t>
            </a:r>
          </a:p>
          <a:p>
            <a:pPr>
              <a:lnSpc>
                <a:spcPct val="90000"/>
              </a:lnSpc>
            </a:pPr>
            <a:r>
              <a:rPr lang="de-DE" altLang="de-DE" sz="700" u="sng" dirty="0">
                <a:latin typeface="Arial" panose="020B0604020202020204" pitchFamily="34" charset="0"/>
              </a:rPr>
              <a:t>Herstellungsprotokoll:</a:t>
            </a:r>
            <a:endParaRPr lang="de-DE" altLang="de-DE" sz="700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de-DE" altLang="de-DE" sz="700" dirty="0">
                <a:latin typeface="Arial" panose="020B0604020202020204" pitchFamily="34" charset="0"/>
              </a:rPr>
              <a:t> Name, Vorname des Patienten und Name des verschreibenden Arztes</a:t>
            </a:r>
          </a:p>
          <a:p>
            <a:pPr>
              <a:lnSpc>
                <a:spcPct val="90000"/>
              </a:lnSpc>
            </a:pPr>
            <a:r>
              <a:rPr lang="de-DE" altLang="de-DE" sz="700" dirty="0">
                <a:latin typeface="Arial" panose="020B0604020202020204" pitchFamily="34" charset="0"/>
              </a:rPr>
              <a:t>  bzw. eine auf die Kopie der Rezepturverordnung/des Anforderungsbogens</a:t>
            </a:r>
          </a:p>
          <a:p>
            <a:pPr>
              <a:lnSpc>
                <a:spcPct val="90000"/>
              </a:lnSpc>
            </a:pPr>
            <a:r>
              <a:rPr lang="de-DE" altLang="de-DE" sz="700" dirty="0">
                <a:latin typeface="Arial" panose="020B0604020202020204" pitchFamily="34" charset="0"/>
              </a:rPr>
              <a:t>  Bezug nehmende Herstellungsnummer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de-DE" altLang="de-DE" sz="700" dirty="0">
                <a:latin typeface="Arial" panose="020B0604020202020204" pitchFamily="34" charset="0"/>
              </a:rPr>
              <a:t> Geburtsdatum des Patienten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de-DE" altLang="de-DE" sz="700" dirty="0">
                <a:latin typeface="Arial" panose="020B0604020202020204" pitchFamily="34" charset="0"/>
              </a:rPr>
              <a:t> Geschlecht des Patienten, soweit für die Plausibilitätskontrolle erforderlich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de-DE" altLang="de-DE" sz="700" dirty="0">
                <a:latin typeface="Arial" panose="020B0604020202020204" pitchFamily="34" charset="0"/>
              </a:rPr>
              <a:t> Therapieplan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de-DE" altLang="de-DE" sz="700" dirty="0">
                <a:latin typeface="Arial" panose="020B0604020202020204" pitchFamily="34" charset="0"/>
              </a:rPr>
              <a:t> Körpergewicht, -größe, -oberfläche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de-DE" altLang="de-DE" sz="700" dirty="0">
                <a:latin typeface="Arial" panose="020B0604020202020204" pitchFamily="34" charset="0"/>
              </a:rPr>
              <a:t> Ergebnis der Plausibilitätsprüfung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de-DE" altLang="de-DE" sz="700" dirty="0">
                <a:latin typeface="Arial" panose="020B0604020202020204" pitchFamily="34" charset="0"/>
              </a:rPr>
              <a:t> alle wirksamen Bestandteile nach Art und Menge, ggf. </a:t>
            </a:r>
            <a:r>
              <a:rPr lang="de-DE" altLang="de-DE" sz="700" dirty="0" err="1">
                <a:latin typeface="Arial" panose="020B0604020202020204" pitchFamily="34" charset="0"/>
              </a:rPr>
              <a:t>Antioxidanzien</a:t>
            </a:r>
            <a:r>
              <a:rPr lang="de-DE" altLang="de-DE" sz="700" dirty="0">
                <a:latin typeface="Arial" panose="020B0604020202020204" pitchFamily="34" charset="0"/>
              </a:rPr>
              <a:t>, </a:t>
            </a:r>
          </a:p>
          <a:p>
            <a:pPr>
              <a:lnSpc>
                <a:spcPct val="90000"/>
              </a:lnSpc>
            </a:pPr>
            <a:r>
              <a:rPr lang="de-DE" altLang="de-DE" sz="700" dirty="0">
                <a:latin typeface="Arial" panose="020B0604020202020204" pitchFamily="34" charset="0"/>
              </a:rPr>
              <a:t>  Stabilisatoren, Konservierungsstoffe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de-DE" altLang="de-DE" sz="700" dirty="0">
                <a:latin typeface="Arial" panose="020B0604020202020204" pitchFamily="34" charset="0"/>
              </a:rPr>
              <a:t> Bezeichnung des FAM nach Art und Menge, Chargenbezeichnung,</a:t>
            </a:r>
          </a:p>
          <a:p>
            <a:pPr>
              <a:lnSpc>
                <a:spcPct val="90000"/>
              </a:lnSpc>
            </a:pPr>
            <a:r>
              <a:rPr lang="de-DE" altLang="de-DE" sz="700" dirty="0">
                <a:latin typeface="Arial" panose="020B0604020202020204" pitchFamily="34" charset="0"/>
              </a:rPr>
              <a:t>  Verfallsdatum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de-DE" altLang="de-DE" sz="700" dirty="0">
                <a:latin typeface="Arial" panose="020B0604020202020204" pitchFamily="34" charset="0"/>
              </a:rPr>
              <a:t> Darreichungsform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de-DE" altLang="de-DE" sz="700" dirty="0">
                <a:latin typeface="Arial" panose="020B0604020202020204" pitchFamily="34" charset="0"/>
              </a:rPr>
              <a:t> Art und Dauer der Applikation (Gebrauchsanweisung)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de-DE" altLang="de-DE" sz="700" dirty="0">
                <a:latin typeface="Arial" panose="020B0604020202020204" pitchFamily="34" charset="0"/>
              </a:rPr>
              <a:t> 4-Augen-Prinzip, ggf. </a:t>
            </a:r>
            <a:r>
              <a:rPr lang="de-DE" altLang="de-DE" sz="700" dirty="0" err="1">
                <a:latin typeface="Arial" panose="020B0604020202020204" pitchFamily="34" charset="0"/>
              </a:rPr>
              <a:t>Wägeprotokoll</a:t>
            </a:r>
            <a:endParaRPr lang="de-DE" altLang="de-DE" sz="700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de-DE" altLang="de-DE" sz="700" dirty="0">
                <a:latin typeface="Arial" panose="020B0604020202020204" pitchFamily="34" charset="0"/>
              </a:rPr>
              <a:t> Ergebnisse der </a:t>
            </a:r>
            <a:r>
              <a:rPr lang="de-DE" altLang="de-DE" sz="700" dirty="0" err="1">
                <a:latin typeface="Arial" panose="020B0604020202020204" pitchFamily="34" charset="0"/>
              </a:rPr>
              <a:t>Inprozesskontrollen</a:t>
            </a:r>
            <a:endParaRPr lang="de-DE" altLang="de-DE" sz="700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de-DE" altLang="de-DE" sz="700" dirty="0">
                <a:latin typeface="Arial" panose="020B0604020202020204" pitchFamily="34" charset="0"/>
              </a:rPr>
              <a:t> Apothekeninterne Herstellungsnummer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de-DE" altLang="de-DE" sz="700" dirty="0">
                <a:latin typeface="Arial" panose="020B0604020202020204" pitchFamily="34" charset="0"/>
              </a:rPr>
              <a:t> Datum der Herstellung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de-DE" altLang="de-DE" sz="700" dirty="0">
                <a:latin typeface="Arial" panose="020B0604020202020204" pitchFamily="34" charset="0"/>
              </a:rPr>
              <a:t> Lagerungshinweise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de-DE" altLang="de-DE" sz="700" dirty="0">
                <a:latin typeface="Arial" panose="020B0604020202020204" pitchFamily="34" charset="0"/>
              </a:rPr>
              <a:t> Verwendbarkeitsdatum bzw. –</a:t>
            </a:r>
            <a:r>
              <a:rPr lang="de-DE" altLang="de-DE" sz="700" dirty="0" err="1">
                <a:latin typeface="Arial" panose="020B0604020202020204" pitchFamily="34" charset="0"/>
              </a:rPr>
              <a:t>zeitraum</a:t>
            </a:r>
            <a:endParaRPr lang="de-DE" altLang="de-DE" sz="700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de-DE" altLang="de-DE" sz="700" dirty="0">
                <a:latin typeface="Arial" panose="020B0604020202020204" pitchFamily="34" charset="0"/>
              </a:rPr>
              <a:t> Ergebnisse der Endkontrolle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de-DE" altLang="de-DE" sz="700" dirty="0">
                <a:latin typeface="Arial" panose="020B0604020202020204" pitchFamily="34" charset="0"/>
              </a:rPr>
              <a:t> Name der herstellenden pharmazeutischen Mitarbeiter (4-Augen-Prinzip)</a:t>
            </a:r>
          </a:p>
        </p:txBody>
      </p:sp>
      <p:sp>
        <p:nvSpPr>
          <p:cNvPr id="4129" name="Line 45">
            <a:extLst>
              <a:ext uri="{FF2B5EF4-FFF2-40B4-BE49-F238E27FC236}">
                <a16:creationId xmlns:a16="http://schemas.microsoft.com/office/drawing/2014/main" id="{163621F0-FDC0-1295-F1FB-0FD3340410B6}"/>
              </a:ext>
            </a:extLst>
          </p:cNvPr>
          <p:cNvSpPr>
            <a:spLocks noChangeShapeType="1"/>
          </p:cNvSpPr>
          <p:nvPr/>
        </p:nvSpPr>
        <p:spPr bwMode="auto">
          <a:xfrm>
            <a:off x="4057650" y="4318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30" name="Line 47">
            <a:extLst>
              <a:ext uri="{FF2B5EF4-FFF2-40B4-BE49-F238E27FC236}">
                <a16:creationId xmlns:a16="http://schemas.microsoft.com/office/drawing/2014/main" id="{69C996FB-2764-E041-EAF9-74BD8ED463B8}"/>
              </a:ext>
            </a:extLst>
          </p:cNvPr>
          <p:cNvSpPr>
            <a:spLocks noChangeShapeType="1"/>
          </p:cNvSpPr>
          <p:nvPr/>
        </p:nvSpPr>
        <p:spPr bwMode="auto">
          <a:xfrm>
            <a:off x="4057650" y="4318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31" name="Text Box 11">
            <a:extLst>
              <a:ext uri="{FF2B5EF4-FFF2-40B4-BE49-F238E27FC236}">
                <a16:creationId xmlns:a16="http://schemas.microsoft.com/office/drawing/2014/main" id="{BB643E2E-68AE-8F68-B590-A2B0BE0FD0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44088" y="3234324"/>
            <a:ext cx="2108200" cy="3698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900" b="1">
                <a:latin typeface="Arial" panose="020B0604020202020204" pitchFamily="34" charset="0"/>
              </a:rPr>
              <a:t>Herstellung und </a:t>
            </a:r>
            <a:br>
              <a:rPr lang="de-DE" altLang="de-DE" sz="900" b="1">
                <a:latin typeface="Arial" panose="020B0604020202020204" pitchFamily="34" charset="0"/>
              </a:rPr>
            </a:br>
            <a:r>
              <a:rPr lang="de-DE" altLang="de-DE" sz="900" b="1">
                <a:latin typeface="Arial" panose="020B0604020202020204" pitchFamily="34" charset="0"/>
              </a:rPr>
              <a:t>Herstellungsdokumentation</a:t>
            </a:r>
          </a:p>
        </p:txBody>
      </p:sp>
      <p:sp>
        <p:nvSpPr>
          <p:cNvPr id="4132" name="Text Box 12">
            <a:extLst>
              <a:ext uri="{FF2B5EF4-FFF2-40B4-BE49-F238E27FC236}">
                <a16:creationId xmlns:a16="http://schemas.microsoft.com/office/drawing/2014/main" id="{CEB6E129-16D5-6307-9F9B-D87AC39119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6801" y="1459706"/>
            <a:ext cx="1684337" cy="124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ts val="900"/>
              </a:lnSpc>
            </a:pPr>
            <a:r>
              <a:rPr lang="de-DE" altLang="de-DE" sz="900" b="1" dirty="0">
                <a:latin typeface="Arial" panose="020B0604020202020204" pitchFamily="34" charset="0"/>
              </a:rPr>
              <a:t>Verweis auf Leitlinien zur Qualitätssicherung </a:t>
            </a:r>
            <a:br>
              <a:rPr lang="de-DE" altLang="de-DE" sz="900" b="1" dirty="0">
                <a:latin typeface="Arial" panose="020B0604020202020204" pitchFamily="34" charset="0"/>
              </a:rPr>
            </a:br>
            <a:r>
              <a:rPr lang="de-DE" altLang="de-DE" sz="900" dirty="0">
                <a:latin typeface="Arial" panose="020B0604020202020204" pitchFamily="34" charset="0"/>
              </a:rPr>
              <a:t>- Prüfung und Lagerung der Fertigarzneimittel</a:t>
            </a:r>
          </a:p>
          <a:p>
            <a:pPr algn="ctr">
              <a:lnSpc>
                <a:spcPts val="900"/>
              </a:lnSpc>
            </a:pPr>
            <a:r>
              <a:rPr lang="de-DE" altLang="de-DE" sz="900" dirty="0">
                <a:latin typeface="Arial" panose="020B0604020202020204" pitchFamily="34" charset="0"/>
              </a:rPr>
              <a:t>- Prüfung und Lagerung der Primärpackmittel</a:t>
            </a:r>
          </a:p>
          <a:p>
            <a:pPr algn="ctr">
              <a:lnSpc>
                <a:spcPts val="900"/>
              </a:lnSpc>
            </a:pPr>
            <a:r>
              <a:rPr lang="de-DE" altLang="de-DE" sz="900" dirty="0">
                <a:latin typeface="Arial" panose="020B0604020202020204" pitchFamily="34" charset="0"/>
              </a:rPr>
              <a:t>- Empfehlungen zum Umgang mit Medizinprodukten in Apotheken</a:t>
            </a:r>
          </a:p>
        </p:txBody>
      </p:sp>
      <p:cxnSp>
        <p:nvCxnSpPr>
          <p:cNvPr id="4133" name="Gerade Verbindung mit Pfeil 78">
            <a:extLst>
              <a:ext uri="{FF2B5EF4-FFF2-40B4-BE49-F238E27FC236}">
                <a16:creationId xmlns:a16="http://schemas.microsoft.com/office/drawing/2014/main" id="{CF30C66C-29F0-B016-1D94-1782D0FAD0DB}"/>
              </a:ext>
            </a:extLst>
          </p:cNvPr>
          <p:cNvCxnSpPr>
            <a:cxnSpLocks noChangeShapeType="1"/>
            <a:stCxn id="4131" idx="2"/>
            <a:endCxn id="4101" idx="0"/>
          </p:cNvCxnSpPr>
          <p:nvPr/>
        </p:nvCxnSpPr>
        <p:spPr bwMode="auto">
          <a:xfrm>
            <a:off x="2998188" y="3604212"/>
            <a:ext cx="1" cy="83774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34" name="Freeform 24">
            <a:extLst>
              <a:ext uri="{FF2B5EF4-FFF2-40B4-BE49-F238E27FC236}">
                <a16:creationId xmlns:a16="http://schemas.microsoft.com/office/drawing/2014/main" id="{5F3980E3-7201-F46B-A781-470F219AE7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8000" y="381000"/>
            <a:ext cx="539750" cy="1352550"/>
          </a:xfrm>
          <a:custGeom>
            <a:avLst/>
            <a:gdLst>
              <a:gd name="T0" fmla="*/ 2147483646 w 689"/>
              <a:gd name="T1" fmla="*/ 0 h 3228"/>
              <a:gd name="T2" fmla="*/ 0 w 689"/>
              <a:gd name="T3" fmla="*/ 0 h 3228"/>
              <a:gd name="T4" fmla="*/ 0 w 689"/>
              <a:gd name="T5" fmla="*/ 2147483646 h 3228"/>
              <a:gd name="T6" fmla="*/ 2147483646 w 689"/>
              <a:gd name="T7" fmla="*/ 2147483646 h 3228"/>
              <a:gd name="T8" fmla="*/ 0 60000 65536"/>
              <a:gd name="T9" fmla="*/ 0 60000 65536"/>
              <a:gd name="T10" fmla="*/ 0 60000 65536"/>
              <a:gd name="T11" fmla="*/ 0 60000 65536"/>
              <a:gd name="T12" fmla="*/ 0 w 689"/>
              <a:gd name="T13" fmla="*/ 0 h 3228"/>
              <a:gd name="T14" fmla="*/ 689 w 689"/>
              <a:gd name="T15" fmla="*/ 3228 h 32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89" h="3228">
                <a:moveTo>
                  <a:pt x="688" y="0"/>
                </a:moveTo>
                <a:lnTo>
                  <a:pt x="0" y="0"/>
                </a:lnTo>
                <a:lnTo>
                  <a:pt x="0" y="3227"/>
                </a:lnTo>
                <a:lnTo>
                  <a:pt x="688" y="3227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cxnSp>
        <p:nvCxnSpPr>
          <p:cNvPr id="4135" name="Gerade Verbindung 98">
            <a:extLst>
              <a:ext uri="{FF2B5EF4-FFF2-40B4-BE49-F238E27FC236}">
                <a16:creationId xmlns:a16="http://schemas.microsoft.com/office/drawing/2014/main" id="{AE3A23DF-D8AB-D75D-05D3-01A82F227522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2266950" y="1317421"/>
            <a:ext cx="14605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36" name="Gerade Verbindung mit Pfeil 100">
            <a:extLst>
              <a:ext uri="{FF2B5EF4-FFF2-40B4-BE49-F238E27FC236}">
                <a16:creationId xmlns:a16="http://schemas.microsoft.com/office/drawing/2014/main" id="{285C1B06-0CF1-09D5-302E-E7064DAE1382}"/>
              </a:ext>
            </a:extLst>
          </p:cNvPr>
          <p:cNvCxnSpPr>
            <a:cxnSpLocks noChangeShapeType="1"/>
            <a:stCxn id="4125" idx="2"/>
            <a:endCxn id="4131" idx="0"/>
          </p:cNvCxnSpPr>
          <p:nvPr/>
        </p:nvCxnSpPr>
        <p:spPr bwMode="auto">
          <a:xfrm flipH="1">
            <a:off x="2998188" y="1242219"/>
            <a:ext cx="1" cy="199210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37" name="Gerade Verbindung 103">
            <a:extLst>
              <a:ext uri="{FF2B5EF4-FFF2-40B4-BE49-F238E27FC236}">
                <a16:creationId xmlns:a16="http://schemas.microsoft.com/office/drawing/2014/main" id="{576CBC1B-1F30-9D9C-8BD9-6848D2F4BA6D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4052288" y="3417975"/>
            <a:ext cx="233893" cy="2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38" name="Gerade Verbindung 103">
            <a:extLst>
              <a:ext uri="{FF2B5EF4-FFF2-40B4-BE49-F238E27FC236}">
                <a16:creationId xmlns:a16="http://schemas.microsoft.com/office/drawing/2014/main" id="{B7D1612E-2B1F-5412-EAD6-A53758A25170}"/>
              </a:ext>
            </a:extLst>
          </p:cNvPr>
          <p:cNvCxnSpPr>
            <a:cxnSpLocks noChangeShapeType="1"/>
            <a:stCxn id="4125" idx="3"/>
          </p:cNvCxnSpPr>
          <p:nvPr/>
        </p:nvCxnSpPr>
        <p:spPr bwMode="auto">
          <a:xfrm>
            <a:off x="4053082" y="1057276"/>
            <a:ext cx="266099" cy="1254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39" name="Freeform 40">
            <a:extLst>
              <a:ext uri="{FF2B5EF4-FFF2-40B4-BE49-F238E27FC236}">
                <a16:creationId xmlns:a16="http://schemas.microsoft.com/office/drawing/2014/main" id="{C5865BE4-0AE1-7E3B-2032-6E18B984AC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4101" y="6405690"/>
            <a:ext cx="685800" cy="2073275"/>
          </a:xfrm>
          <a:custGeom>
            <a:avLst/>
            <a:gdLst>
              <a:gd name="T0" fmla="*/ 2147483646 w 689"/>
              <a:gd name="T1" fmla="*/ 0 h 3228"/>
              <a:gd name="T2" fmla="*/ 0 w 689"/>
              <a:gd name="T3" fmla="*/ 0 h 3228"/>
              <a:gd name="T4" fmla="*/ 0 w 689"/>
              <a:gd name="T5" fmla="*/ 2147483646 h 3228"/>
              <a:gd name="T6" fmla="*/ 2147483646 w 689"/>
              <a:gd name="T7" fmla="*/ 2147483646 h 3228"/>
              <a:gd name="T8" fmla="*/ 0 60000 65536"/>
              <a:gd name="T9" fmla="*/ 0 60000 65536"/>
              <a:gd name="T10" fmla="*/ 0 60000 65536"/>
              <a:gd name="T11" fmla="*/ 0 60000 65536"/>
              <a:gd name="T12" fmla="*/ 0 w 689"/>
              <a:gd name="T13" fmla="*/ 0 h 3228"/>
              <a:gd name="T14" fmla="*/ 689 w 689"/>
              <a:gd name="T15" fmla="*/ 3228 h 32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89" h="3228">
                <a:moveTo>
                  <a:pt x="688" y="0"/>
                </a:moveTo>
                <a:lnTo>
                  <a:pt x="0" y="0"/>
                </a:lnTo>
                <a:lnTo>
                  <a:pt x="0" y="3227"/>
                </a:lnTo>
                <a:lnTo>
                  <a:pt x="688" y="3227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40" name="Flussdiagramm: Gespeicherte Daten 5">
            <a:extLst>
              <a:ext uri="{FF2B5EF4-FFF2-40B4-BE49-F238E27FC236}">
                <a16:creationId xmlns:a16="http://schemas.microsoft.com/office/drawing/2014/main" id="{44E08144-620F-5739-B096-AD70151AD4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963" y="1392033"/>
            <a:ext cx="1984375" cy="1263650"/>
          </a:xfrm>
          <a:prstGeom prst="flowChartOnlineStorag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de-DE" altLang="de-DE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0">
            <a:extLst>
              <a:ext uri="{FF2B5EF4-FFF2-40B4-BE49-F238E27FC236}">
                <a16:creationId xmlns:a16="http://schemas.microsoft.com/office/drawing/2014/main" id="{162DC3C3-D030-A1A2-3296-C6FF9AFDEF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750" y="1149350"/>
            <a:ext cx="2044700" cy="3698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900" b="1">
                <a:latin typeface="Arial" panose="020B0604020202020204" pitchFamily="34" charset="0"/>
              </a:rPr>
              <a:t>Prüfung der applikationsfertigen Zubereitung</a:t>
            </a:r>
          </a:p>
        </p:txBody>
      </p:sp>
      <p:sp>
        <p:nvSpPr>
          <p:cNvPr id="5123" name="Text Box 11">
            <a:extLst>
              <a:ext uri="{FF2B5EF4-FFF2-40B4-BE49-F238E27FC236}">
                <a16:creationId xmlns:a16="http://schemas.microsoft.com/office/drawing/2014/main" id="{64D9DF4A-7441-28B2-DC94-32A26055EC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750" y="4954588"/>
            <a:ext cx="2044700" cy="2301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900" b="1">
                <a:latin typeface="Arial" panose="020B0604020202020204" pitchFamily="34" charset="0"/>
              </a:rPr>
              <a:t>Mängel beseitigen</a:t>
            </a:r>
          </a:p>
        </p:txBody>
      </p:sp>
      <p:sp>
        <p:nvSpPr>
          <p:cNvPr id="5124" name="Text Box 37">
            <a:extLst>
              <a:ext uri="{FF2B5EF4-FFF2-40B4-BE49-F238E27FC236}">
                <a16:creationId xmlns:a16="http://schemas.microsoft.com/office/drawing/2014/main" id="{01367493-4507-2E43-C080-A9285EE461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5938" y="492125"/>
            <a:ext cx="3132137" cy="17399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de-DE" altLang="de-DE" sz="700" b="1" dirty="0">
                <a:latin typeface="Arial" panose="020B0604020202020204" pitchFamily="34" charset="0"/>
              </a:rPr>
              <a:t>Kapitel 5.1</a:t>
            </a:r>
          </a:p>
          <a:p>
            <a:pPr>
              <a:lnSpc>
                <a:spcPct val="90000"/>
              </a:lnSpc>
              <a:defRPr/>
            </a:pPr>
            <a:r>
              <a:rPr lang="de-DE" altLang="de-DE" sz="700" b="1" dirty="0">
                <a:latin typeface="Arial" panose="020B0604020202020204" pitchFamily="34" charset="0"/>
              </a:rPr>
              <a:t>Prüfung der applikationsfertigen Zubereitungen</a:t>
            </a:r>
          </a:p>
          <a:p>
            <a:pPr marL="88900" indent="-8890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de-DE" altLang="de-DE" sz="700" dirty="0">
                <a:latin typeface="Arial" panose="020B0604020202020204" pitchFamily="34" charset="0"/>
              </a:rPr>
              <a:t>Übereinstimmung der Angaben zum Patienten auf dem Etikett mit der</a:t>
            </a:r>
          </a:p>
          <a:p>
            <a:pPr marL="88900" indent="-88900">
              <a:lnSpc>
                <a:spcPct val="90000"/>
              </a:lnSpc>
              <a:defRPr/>
            </a:pPr>
            <a:r>
              <a:rPr lang="de-DE" altLang="de-DE" sz="700" dirty="0">
                <a:latin typeface="Arial" panose="020B0604020202020204" pitchFamily="34" charset="0"/>
              </a:rPr>
              <a:t>    ärztlichen Verschreibung bzw. Anforderung </a:t>
            </a:r>
          </a:p>
          <a:p>
            <a:pPr marL="88900" indent="-8890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de-DE" altLang="de-DE" sz="700" dirty="0">
                <a:latin typeface="Arial" panose="020B0604020202020204" pitchFamily="34" charset="0"/>
              </a:rPr>
              <a:t>Übereinstimmung der Angaben zum Arzneistoff auf dem Etikett mit der </a:t>
            </a:r>
          </a:p>
          <a:p>
            <a:pPr marL="88900" indent="-88900">
              <a:lnSpc>
                <a:spcPct val="90000"/>
              </a:lnSpc>
              <a:defRPr/>
            </a:pPr>
            <a:r>
              <a:rPr lang="de-DE" altLang="de-DE" sz="700" dirty="0">
                <a:latin typeface="Arial" panose="020B0604020202020204" pitchFamily="34" charset="0"/>
              </a:rPr>
              <a:t>    ärztlichen Anforderung bzw. der Herstellungsvorschrift</a:t>
            </a:r>
          </a:p>
          <a:p>
            <a:pPr marL="88900" indent="-8890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de-DE" altLang="de-DE" sz="700" dirty="0">
                <a:latin typeface="Arial" panose="020B0604020202020204" pitchFamily="34" charset="0"/>
              </a:rPr>
              <a:t>Überprüfung der Berechnungen durch eine zweite Person wenn kein </a:t>
            </a:r>
          </a:p>
          <a:p>
            <a:pPr marL="88900" indent="-88900">
              <a:lnSpc>
                <a:spcPct val="90000"/>
              </a:lnSpc>
              <a:defRPr/>
            </a:pPr>
            <a:r>
              <a:rPr lang="de-DE" altLang="de-DE" sz="700" dirty="0">
                <a:latin typeface="Arial" panose="020B0604020202020204" pitchFamily="34" charset="0"/>
              </a:rPr>
              <a:t>    qualifiziertes elektronisches Verfahren angewendet wird</a:t>
            </a:r>
          </a:p>
          <a:p>
            <a:pPr marL="88900" indent="-8890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de-DE" altLang="de-DE" sz="700" dirty="0">
                <a:latin typeface="Arial" panose="020B0604020202020204" pitchFamily="34" charset="0"/>
              </a:rPr>
              <a:t>Wahl der richtigen Trägerlösung nach Art und Menge</a:t>
            </a:r>
          </a:p>
          <a:p>
            <a:pPr marL="88900" indent="-8890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de-DE" altLang="de-DE" sz="700" dirty="0">
                <a:latin typeface="Arial" panose="020B0604020202020204" pitchFamily="34" charset="0"/>
              </a:rPr>
              <a:t>Wahl des richtigen Behältnisses</a:t>
            </a:r>
          </a:p>
          <a:p>
            <a:pPr marL="88900" indent="-8890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de-DE" altLang="de-DE" sz="700" dirty="0">
                <a:latin typeface="Arial" panose="020B0604020202020204" pitchFamily="34" charset="0"/>
              </a:rPr>
              <a:t>Falls erforderlich, Hinweis auf Verwendung eines Filters, Lichtschutzbesteckes oder PVC-freien Besteckes</a:t>
            </a:r>
          </a:p>
          <a:p>
            <a:pPr marL="88900" indent="-8890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de-DE" altLang="de-DE" sz="700" dirty="0">
                <a:latin typeface="Arial" panose="020B0604020202020204" pitchFamily="34" charset="0"/>
              </a:rPr>
              <a:t>Vollständigkeit der Etikettierung</a:t>
            </a:r>
          </a:p>
          <a:p>
            <a:pPr marL="88900" indent="-8890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de-DE" altLang="de-DE" sz="700" dirty="0">
                <a:latin typeface="Arial" panose="020B0604020202020204" pitchFamily="34" charset="0"/>
              </a:rPr>
              <a:t>Prüfung auf Unversehrtheit des Behältnisses</a:t>
            </a:r>
          </a:p>
          <a:p>
            <a:pPr marL="88900" indent="-8890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de-DE" altLang="de-DE" sz="700" dirty="0">
                <a:latin typeface="Arial" panose="020B0604020202020204" pitchFamily="34" charset="0"/>
              </a:rPr>
              <a:t>Sichtprüfung des Arzneimittels, z. B. Farbe, Klarheit, Abwesenheit sichtbarer Partikel, Phasentrennung, Verklumpung</a:t>
            </a:r>
          </a:p>
          <a:p>
            <a:pPr marL="88900" indent="-8890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de-DE" altLang="de-DE" sz="700" dirty="0">
                <a:latin typeface="Arial" panose="020B0604020202020204" pitchFamily="34" charset="0"/>
              </a:rPr>
              <a:t>Lagerbedingungen</a:t>
            </a:r>
          </a:p>
        </p:txBody>
      </p:sp>
      <p:sp>
        <p:nvSpPr>
          <p:cNvPr id="5125" name="Freeform 40">
            <a:extLst>
              <a:ext uri="{FF2B5EF4-FFF2-40B4-BE49-F238E27FC236}">
                <a16:creationId xmlns:a16="http://schemas.microsoft.com/office/drawing/2014/main" id="{6ED3F219-DACC-F2C6-F9C1-1E711B6267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9588" y="6408738"/>
            <a:ext cx="542925" cy="763587"/>
          </a:xfrm>
          <a:custGeom>
            <a:avLst/>
            <a:gdLst>
              <a:gd name="T0" fmla="*/ 2147483646 w 689"/>
              <a:gd name="T1" fmla="*/ 0 h 3228"/>
              <a:gd name="T2" fmla="*/ 0 w 689"/>
              <a:gd name="T3" fmla="*/ 0 h 3228"/>
              <a:gd name="T4" fmla="*/ 0 w 689"/>
              <a:gd name="T5" fmla="*/ 2147483646 h 3228"/>
              <a:gd name="T6" fmla="*/ 2147483646 w 689"/>
              <a:gd name="T7" fmla="*/ 2147483646 h 3228"/>
              <a:gd name="T8" fmla="*/ 0 60000 65536"/>
              <a:gd name="T9" fmla="*/ 0 60000 65536"/>
              <a:gd name="T10" fmla="*/ 0 60000 65536"/>
              <a:gd name="T11" fmla="*/ 0 60000 65536"/>
              <a:gd name="T12" fmla="*/ 0 w 689"/>
              <a:gd name="T13" fmla="*/ 0 h 3228"/>
              <a:gd name="T14" fmla="*/ 689 w 689"/>
              <a:gd name="T15" fmla="*/ 3228 h 32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89" h="3228">
                <a:moveTo>
                  <a:pt x="688" y="0"/>
                </a:moveTo>
                <a:lnTo>
                  <a:pt x="0" y="0"/>
                </a:lnTo>
                <a:lnTo>
                  <a:pt x="0" y="3227"/>
                </a:lnTo>
                <a:lnTo>
                  <a:pt x="688" y="3227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26" name="Text Box 41">
            <a:extLst>
              <a:ext uri="{FF2B5EF4-FFF2-40B4-BE49-F238E27FC236}">
                <a16:creationId xmlns:a16="http://schemas.microsoft.com/office/drawing/2014/main" id="{17150AF4-B00F-1A9D-C3ED-516AC65423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7525" y="7561263"/>
            <a:ext cx="2873375" cy="38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88900" indent="-88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de-DE" altLang="de-DE" sz="700">
                <a:latin typeface="Arial" panose="020B0604020202020204" pitchFamily="34" charset="0"/>
              </a:rPr>
              <a:t> Beachtung der Transportvorschriften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de-DE" altLang="de-DE" sz="700">
                <a:latin typeface="Arial" panose="020B0604020202020204" pitchFamily="34" charset="0"/>
              </a:rPr>
              <a:t> Evtl. Kühlkettenpflicht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de-DE" altLang="de-DE" sz="700">
                <a:latin typeface="Arial" panose="020B0604020202020204" pitchFamily="34" charset="0"/>
              </a:rPr>
              <a:t> Geeignete Transportbehälter</a:t>
            </a:r>
          </a:p>
        </p:txBody>
      </p:sp>
      <p:sp>
        <p:nvSpPr>
          <p:cNvPr id="5127" name="Line 45">
            <a:extLst>
              <a:ext uri="{FF2B5EF4-FFF2-40B4-BE49-F238E27FC236}">
                <a16:creationId xmlns:a16="http://schemas.microsoft.com/office/drawing/2014/main" id="{01A69E92-AB1B-2AE9-4D16-266B8BFDE916}"/>
              </a:ext>
            </a:extLst>
          </p:cNvPr>
          <p:cNvSpPr>
            <a:spLocks noChangeShapeType="1"/>
          </p:cNvSpPr>
          <p:nvPr/>
        </p:nvSpPr>
        <p:spPr bwMode="auto">
          <a:xfrm>
            <a:off x="4057650" y="62992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28" name="Line 47">
            <a:extLst>
              <a:ext uri="{FF2B5EF4-FFF2-40B4-BE49-F238E27FC236}">
                <a16:creationId xmlns:a16="http://schemas.microsoft.com/office/drawing/2014/main" id="{68F0DF93-4EE2-B7A8-A6C2-C8B52EFDAEB4}"/>
              </a:ext>
            </a:extLst>
          </p:cNvPr>
          <p:cNvSpPr>
            <a:spLocks noChangeShapeType="1"/>
          </p:cNvSpPr>
          <p:nvPr/>
        </p:nvSpPr>
        <p:spPr bwMode="auto">
          <a:xfrm>
            <a:off x="4057650" y="62992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29" name="Freeform 40">
            <a:extLst>
              <a:ext uri="{FF2B5EF4-FFF2-40B4-BE49-F238E27FC236}">
                <a16:creationId xmlns:a16="http://schemas.microsoft.com/office/drawing/2014/main" id="{375DDFE2-43FD-1B23-F552-2C884E19781B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4319588" y="7561263"/>
            <a:ext cx="542925" cy="365125"/>
          </a:xfrm>
          <a:custGeom>
            <a:avLst/>
            <a:gdLst>
              <a:gd name="T0" fmla="*/ 2147483646 w 689"/>
              <a:gd name="T1" fmla="*/ 0 h 3228"/>
              <a:gd name="T2" fmla="*/ 0 w 689"/>
              <a:gd name="T3" fmla="*/ 0 h 3228"/>
              <a:gd name="T4" fmla="*/ 0 w 689"/>
              <a:gd name="T5" fmla="*/ 2147483646 h 3228"/>
              <a:gd name="T6" fmla="*/ 2147483646 w 689"/>
              <a:gd name="T7" fmla="*/ 2147483646 h 3228"/>
              <a:gd name="T8" fmla="*/ 0 60000 65536"/>
              <a:gd name="T9" fmla="*/ 0 60000 65536"/>
              <a:gd name="T10" fmla="*/ 0 60000 65536"/>
              <a:gd name="T11" fmla="*/ 0 60000 65536"/>
              <a:gd name="T12" fmla="*/ 0 w 689"/>
              <a:gd name="T13" fmla="*/ 0 h 3228"/>
              <a:gd name="T14" fmla="*/ 689 w 689"/>
              <a:gd name="T15" fmla="*/ 3228 h 32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89" h="3228">
                <a:moveTo>
                  <a:pt x="688" y="0"/>
                </a:moveTo>
                <a:lnTo>
                  <a:pt x="0" y="0"/>
                </a:lnTo>
                <a:lnTo>
                  <a:pt x="0" y="3227"/>
                </a:lnTo>
                <a:lnTo>
                  <a:pt x="688" y="3227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30" name="Freeform 24">
            <a:extLst>
              <a:ext uri="{FF2B5EF4-FFF2-40B4-BE49-F238E27FC236}">
                <a16:creationId xmlns:a16="http://schemas.microsoft.com/office/drawing/2014/main" id="{45D7F23D-555A-404D-30B8-3CB4F67E2A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27525" y="503238"/>
            <a:ext cx="539750" cy="1692275"/>
          </a:xfrm>
          <a:custGeom>
            <a:avLst/>
            <a:gdLst>
              <a:gd name="T0" fmla="*/ 2147483646 w 689"/>
              <a:gd name="T1" fmla="*/ 0 h 3228"/>
              <a:gd name="T2" fmla="*/ 0 w 689"/>
              <a:gd name="T3" fmla="*/ 0 h 3228"/>
              <a:gd name="T4" fmla="*/ 0 w 689"/>
              <a:gd name="T5" fmla="*/ 2147483646 h 3228"/>
              <a:gd name="T6" fmla="*/ 2147483646 w 689"/>
              <a:gd name="T7" fmla="*/ 2147483646 h 3228"/>
              <a:gd name="T8" fmla="*/ 0 60000 65536"/>
              <a:gd name="T9" fmla="*/ 0 60000 65536"/>
              <a:gd name="T10" fmla="*/ 0 60000 65536"/>
              <a:gd name="T11" fmla="*/ 0 60000 65536"/>
              <a:gd name="T12" fmla="*/ 0 w 689"/>
              <a:gd name="T13" fmla="*/ 0 h 3228"/>
              <a:gd name="T14" fmla="*/ 689 w 689"/>
              <a:gd name="T15" fmla="*/ 3228 h 32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89" h="3228">
                <a:moveTo>
                  <a:pt x="688" y="0"/>
                </a:moveTo>
                <a:lnTo>
                  <a:pt x="0" y="0"/>
                </a:lnTo>
                <a:lnTo>
                  <a:pt x="0" y="3227"/>
                </a:lnTo>
                <a:lnTo>
                  <a:pt x="688" y="3227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31" name="Text Box 11">
            <a:extLst>
              <a:ext uri="{FF2B5EF4-FFF2-40B4-BE49-F238E27FC236}">
                <a16:creationId xmlns:a16="http://schemas.microsoft.com/office/drawing/2014/main" id="{8FF1D995-6AEA-FFE7-E54F-E841A2F87A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750" y="5781675"/>
            <a:ext cx="2044700" cy="3698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900" b="1">
                <a:latin typeface="Arial" panose="020B0604020202020204" pitchFamily="34" charset="0"/>
              </a:rPr>
              <a:t>Freigabe des Rezepturarzneimittels zur Abgabe</a:t>
            </a:r>
          </a:p>
        </p:txBody>
      </p:sp>
      <p:sp>
        <p:nvSpPr>
          <p:cNvPr id="5132" name="Text Box 37">
            <a:extLst>
              <a:ext uri="{FF2B5EF4-FFF2-40B4-BE49-F238E27FC236}">
                <a16:creationId xmlns:a16="http://schemas.microsoft.com/office/drawing/2014/main" id="{507CA781-D321-6C1B-49A8-6C19CA507E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5938" y="6392863"/>
            <a:ext cx="2763837" cy="7715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de-DE" altLang="de-DE" sz="700" b="1" dirty="0">
                <a:latin typeface="Arial" panose="020B0604020202020204" pitchFamily="34" charset="0"/>
              </a:rPr>
              <a:t>Kapitel 6</a:t>
            </a:r>
          </a:p>
          <a:p>
            <a:pPr>
              <a:lnSpc>
                <a:spcPct val="90000"/>
              </a:lnSpc>
              <a:defRPr/>
            </a:pPr>
            <a:r>
              <a:rPr lang="de-DE" altLang="de-DE" sz="700" b="1" dirty="0">
                <a:latin typeface="Arial" panose="020B0604020202020204" pitchFamily="34" charset="0"/>
              </a:rPr>
              <a:t>Verpackung, Lagerung und Transport</a:t>
            </a:r>
          </a:p>
          <a:p>
            <a:pPr marL="88900" indent="-8890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de-DE" altLang="de-DE" sz="700" dirty="0">
                <a:latin typeface="Arial" panose="020B0604020202020204" pitchFamily="34" charset="0"/>
              </a:rPr>
              <a:t>Bevorzugte Kühllagerung (</a:t>
            </a:r>
            <a:r>
              <a:rPr lang="de-DE" altLang="de-DE" sz="700" dirty="0" err="1">
                <a:latin typeface="Arial" panose="020B0604020202020204" pitchFamily="34" charset="0"/>
              </a:rPr>
              <a:t>abh.</a:t>
            </a:r>
            <a:r>
              <a:rPr lang="de-DE" altLang="de-DE" sz="700" dirty="0">
                <a:latin typeface="Arial" panose="020B0604020202020204" pitchFamily="34" charset="0"/>
              </a:rPr>
              <a:t> von der Stabilität)</a:t>
            </a:r>
          </a:p>
          <a:p>
            <a:pPr marL="88900" indent="-8890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de-DE" altLang="de-DE" sz="700" dirty="0">
                <a:latin typeface="Arial" panose="020B0604020202020204" pitchFamily="34" charset="0"/>
              </a:rPr>
              <a:t>Begrenzte Haltbarkeit</a:t>
            </a:r>
          </a:p>
          <a:p>
            <a:pPr marL="88900" indent="-8890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de-DE" altLang="de-DE" sz="700" dirty="0">
                <a:latin typeface="Arial" panose="020B0604020202020204" pitchFamily="34" charset="0"/>
              </a:rPr>
              <a:t>Ggf. Lichtschutz</a:t>
            </a:r>
          </a:p>
          <a:p>
            <a:pPr marL="88900" indent="-8890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de-DE" altLang="de-DE" sz="700" dirty="0">
                <a:latin typeface="Arial" panose="020B0604020202020204" pitchFamily="34" charset="0"/>
              </a:rPr>
              <a:t>Ggf. Erschütterungsschutz</a:t>
            </a:r>
          </a:p>
          <a:p>
            <a:pPr marL="88900" indent="-8890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de-DE" altLang="de-DE" sz="700" dirty="0">
                <a:latin typeface="Arial" panose="020B0604020202020204" pitchFamily="34" charset="0"/>
              </a:rPr>
              <a:t>Ordnungsgemäße Kennzeichnung des Transportbehältnisses</a:t>
            </a:r>
          </a:p>
        </p:txBody>
      </p:sp>
      <p:sp>
        <p:nvSpPr>
          <p:cNvPr id="5133" name="Freeform 24">
            <a:extLst>
              <a:ext uri="{FF2B5EF4-FFF2-40B4-BE49-F238E27FC236}">
                <a16:creationId xmlns:a16="http://schemas.microsoft.com/office/drawing/2014/main" id="{83B27728-643D-D738-D9B4-700091396FB0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4319588" y="5526088"/>
            <a:ext cx="542925" cy="846137"/>
          </a:xfrm>
          <a:custGeom>
            <a:avLst/>
            <a:gdLst>
              <a:gd name="T0" fmla="*/ 2147483646 w 689"/>
              <a:gd name="T1" fmla="*/ 0 h 3228"/>
              <a:gd name="T2" fmla="*/ 0 w 689"/>
              <a:gd name="T3" fmla="*/ 0 h 3228"/>
              <a:gd name="T4" fmla="*/ 0 w 689"/>
              <a:gd name="T5" fmla="*/ 2147483646 h 3228"/>
              <a:gd name="T6" fmla="*/ 2147483646 w 689"/>
              <a:gd name="T7" fmla="*/ 2147483646 h 3228"/>
              <a:gd name="T8" fmla="*/ 0 60000 65536"/>
              <a:gd name="T9" fmla="*/ 0 60000 65536"/>
              <a:gd name="T10" fmla="*/ 0 60000 65536"/>
              <a:gd name="T11" fmla="*/ 0 60000 65536"/>
              <a:gd name="T12" fmla="*/ 0 w 689"/>
              <a:gd name="T13" fmla="*/ 0 h 3228"/>
              <a:gd name="T14" fmla="*/ 689 w 689"/>
              <a:gd name="T15" fmla="*/ 3228 h 32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89" h="3228">
                <a:moveTo>
                  <a:pt x="688" y="0"/>
                </a:moveTo>
                <a:lnTo>
                  <a:pt x="0" y="0"/>
                </a:lnTo>
                <a:lnTo>
                  <a:pt x="0" y="3227"/>
                </a:lnTo>
                <a:lnTo>
                  <a:pt x="688" y="3227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34" name="Text Box 4">
            <a:extLst>
              <a:ext uri="{FF2B5EF4-FFF2-40B4-BE49-F238E27FC236}">
                <a16:creationId xmlns:a16="http://schemas.microsoft.com/office/drawing/2014/main" id="{A3453DD7-1946-7BAD-586E-42484F6044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7596188"/>
            <a:ext cx="1779588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900" b="1">
                <a:latin typeface="Arial" panose="020B0604020202020204" pitchFamily="34" charset="0"/>
              </a:rPr>
              <a:t>Abgabe</a:t>
            </a:r>
          </a:p>
        </p:txBody>
      </p:sp>
      <p:sp>
        <p:nvSpPr>
          <p:cNvPr id="5135" name="Freeform 3">
            <a:extLst>
              <a:ext uri="{FF2B5EF4-FFF2-40B4-BE49-F238E27FC236}">
                <a16:creationId xmlns:a16="http://schemas.microsoft.com/office/drawing/2014/main" id="{5ADE1F43-8BBC-EF2E-EC33-A1D5C48A17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750" y="7596188"/>
            <a:ext cx="2044700" cy="292100"/>
          </a:xfrm>
          <a:custGeom>
            <a:avLst/>
            <a:gdLst>
              <a:gd name="T0" fmla="*/ 2147483646 w 2282"/>
              <a:gd name="T1" fmla="*/ 2147483646 h 743"/>
              <a:gd name="T2" fmla="*/ 2147483646 w 2282"/>
              <a:gd name="T3" fmla="*/ 2147483646 h 743"/>
              <a:gd name="T4" fmla="*/ 2147483646 w 2282"/>
              <a:gd name="T5" fmla="*/ 2147483646 h 743"/>
              <a:gd name="T6" fmla="*/ 2147483646 w 2282"/>
              <a:gd name="T7" fmla="*/ 2147483646 h 743"/>
              <a:gd name="T8" fmla="*/ 2147483646 w 2282"/>
              <a:gd name="T9" fmla="*/ 2147483646 h 743"/>
              <a:gd name="T10" fmla="*/ 2147483646 w 2282"/>
              <a:gd name="T11" fmla="*/ 2147483646 h 743"/>
              <a:gd name="T12" fmla="*/ 2147483646 w 2282"/>
              <a:gd name="T13" fmla="*/ 2147483646 h 743"/>
              <a:gd name="T14" fmla="*/ 2147483646 w 2282"/>
              <a:gd name="T15" fmla="*/ 2147483646 h 743"/>
              <a:gd name="T16" fmla="*/ 2147483646 w 2282"/>
              <a:gd name="T17" fmla="*/ 2147483646 h 743"/>
              <a:gd name="T18" fmla="*/ 2147483646 w 2282"/>
              <a:gd name="T19" fmla="*/ 2147483646 h 743"/>
              <a:gd name="T20" fmla="*/ 2147483646 w 2282"/>
              <a:gd name="T21" fmla="*/ 0 h 743"/>
              <a:gd name="T22" fmla="*/ 2147483646 w 2282"/>
              <a:gd name="T23" fmla="*/ 0 h 743"/>
              <a:gd name="T24" fmla="*/ 2147483646 w 2282"/>
              <a:gd name="T25" fmla="*/ 2147483646 h 743"/>
              <a:gd name="T26" fmla="*/ 2147483646 w 2282"/>
              <a:gd name="T27" fmla="*/ 2147483646 h 743"/>
              <a:gd name="T28" fmla="*/ 2147483646 w 2282"/>
              <a:gd name="T29" fmla="*/ 2147483646 h 743"/>
              <a:gd name="T30" fmla="*/ 0 w 2282"/>
              <a:gd name="T31" fmla="*/ 2147483646 h 743"/>
              <a:gd name="T32" fmla="*/ 0 w 2282"/>
              <a:gd name="T33" fmla="*/ 2147483646 h 743"/>
              <a:gd name="T34" fmla="*/ 2147483646 w 2282"/>
              <a:gd name="T35" fmla="*/ 2147483646 h 743"/>
              <a:gd name="T36" fmla="*/ 2147483646 w 2282"/>
              <a:gd name="T37" fmla="*/ 2147483646 h 743"/>
              <a:gd name="T38" fmla="*/ 2147483646 w 2282"/>
              <a:gd name="T39" fmla="*/ 2147483646 h 743"/>
              <a:gd name="T40" fmla="*/ 2147483646 w 2282"/>
              <a:gd name="T41" fmla="*/ 2147483646 h 743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2282"/>
              <a:gd name="T64" fmla="*/ 0 h 743"/>
              <a:gd name="T65" fmla="*/ 2282 w 2282"/>
              <a:gd name="T66" fmla="*/ 743 h 743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2282" h="743">
                <a:moveTo>
                  <a:pt x="134" y="742"/>
                </a:moveTo>
                <a:lnTo>
                  <a:pt x="2148" y="742"/>
                </a:lnTo>
                <a:lnTo>
                  <a:pt x="2192" y="714"/>
                </a:lnTo>
                <a:lnTo>
                  <a:pt x="2237" y="655"/>
                </a:lnTo>
                <a:lnTo>
                  <a:pt x="2270" y="542"/>
                </a:lnTo>
                <a:lnTo>
                  <a:pt x="2281" y="429"/>
                </a:lnTo>
                <a:lnTo>
                  <a:pt x="2281" y="313"/>
                </a:lnTo>
                <a:lnTo>
                  <a:pt x="2270" y="172"/>
                </a:lnTo>
                <a:lnTo>
                  <a:pt x="2237" y="85"/>
                </a:lnTo>
                <a:lnTo>
                  <a:pt x="2192" y="28"/>
                </a:lnTo>
                <a:lnTo>
                  <a:pt x="2148" y="0"/>
                </a:lnTo>
                <a:lnTo>
                  <a:pt x="134" y="0"/>
                </a:lnTo>
                <a:lnTo>
                  <a:pt x="89" y="28"/>
                </a:lnTo>
                <a:lnTo>
                  <a:pt x="44" y="85"/>
                </a:lnTo>
                <a:lnTo>
                  <a:pt x="11" y="172"/>
                </a:lnTo>
                <a:lnTo>
                  <a:pt x="0" y="313"/>
                </a:lnTo>
                <a:lnTo>
                  <a:pt x="0" y="429"/>
                </a:lnTo>
                <a:lnTo>
                  <a:pt x="11" y="542"/>
                </a:lnTo>
                <a:lnTo>
                  <a:pt x="44" y="655"/>
                </a:lnTo>
                <a:lnTo>
                  <a:pt x="89" y="714"/>
                </a:lnTo>
                <a:lnTo>
                  <a:pt x="134" y="742"/>
                </a:lnTo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36" name="Rechteck 41">
            <a:extLst>
              <a:ext uri="{FF2B5EF4-FFF2-40B4-BE49-F238E27FC236}">
                <a16:creationId xmlns:a16="http://schemas.microsoft.com/office/drawing/2014/main" id="{BC7770B5-CC3C-7D68-3B48-F4DFC11259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27525" y="5545138"/>
            <a:ext cx="3232150" cy="84613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de-DE" altLang="de-DE" sz="700" b="1" dirty="0">
                <a:latin typeface="Arial" panose="020B0604020202020204" pitchFamily="34" charset="0"/>
              </a:rPr>
              <a:t>Kapitel 5.2</a:t>
            </a:r>
          </a:p>
          <a:p>
            <a:pPr>
              <a:defRPr/>
            </a:pPr>
            <a:r>
              <a:rPr lang="de-DE" altLang="de-DE" sz="700" b="1" dirty="0">
                <a:latin typeface="Arial" panose="020B0604020202020204" pitchFamily="34" charset="0"/>
              </a:rPr>
              <a:t>Freigabe der applikationsfertigen Zubereitung</a:t>
            </a:r>
          </a:p>
          <a:p>
            <a:pPr marL="88900" indent="-88900">
              <a:buFont typeface="Arial" panose="020B0604020202020204" pitchFamily="34" charset="0"/>
              <a:buChar char="•"/>
              <a:defRPr/>
            </a:pPr>
            <a:r>
              <a:rPr lang="de-DE" altLang="de-DE" sz="700" dirty="0">
                <a:latin typeface="Arial" panose="020B0604020202020204" pitchFamily="34" charset="0"/>
              </a:rPr>
              <a:t>Auf Grundlage der </a:t>
            </a:r>
            <a:r>
              <a:rPr lang="de-DE" altLang="de-DE" sz="700" dirty="0" err="1">
                <a:latin typeface="Arial" panose="020B0604020202020204" pitchFamily="34" charset="0"/>
              </a:rPr>
              <a:t>Inprozesskontrollen</a:t>
            </a:r>
            <a:r>
              <a:rPr lang="de-DE" altLang="de-DE" sz="700" dirty="0">
                <a:latin typeface="Arial" panose="020B0604020202020204" pitchFamily="34" charset="0"/>
              </a:rPr>
              <a:t>, der Herstellungs- und Prüfdokumentation, nach Prüfung der Kennzeichnung und ggf. erforderlicher Applikationshilfen</a:t>
            </a:r>
          </a:p>
          <a:p>
            <a:pPr marL="88900" indent="-88900">
              <a:buFont typeface="Arial" panose="020B0604020202020204" pitchFamily="34" charset="0"/>
              <a:buChar char="•"/>
              <a:defRPr/>
            </a:pPr>
            <a:r>
              <a:rPr lang="de-DE" altLang="de-DE" sz="700" dirty="0">
                <a:latin typeface="Arial" panose="020B0604020202020204" pitchFamily="34" charset="0"/>
              </a:rPr>
              <a:t>Freigabe durch den Apotheker </a:t>
            </a:r>
          </a:p>
          <a:p>
            <a:pPr marL="88900" indent="-88900">
              <a:buFont typeface="Arial" panose="020B0604020202020204" pitchFamily="34" charset="0"/>
              <a:buChar char="•"/>
              <a:defRPr/>
            </a:pPr>
            <a:r>
              <a:rPr lang="de-DE" altLang="de-DE" sz="700" dirty="0">
                <a:latin typeface="Arial" panose="020B0604020202020204" pitchFamily="34" charset="0"/>
              </a:rPr>
              <a:t>Dokumentation</a:t>
            </a:r>
            <a:endParaRPr lang="de-DE" altLang="de-DE" sz="700" dirty="0"/>
          </a:p>
        </p:txBody>
      </p:sp>
      <p:cxnSp>
        <p:nvCxnSpPr>
          <p:cNvPr id="5137" name="Gerade Verbindung mit Pfeil 77">
            <a:extLst>
              <a:ext uri="{FF2B5EF4-FFF2-40B4-BE49-F238E27FC236}">
                <a16:creationId xmlns:a16="http://schemas.microsoft.com/office/drawing/2014/main" id="{3A59D69E-2392-EA69-E212-79AC13C9B19D}"/>
              </a:ext>
            </a:extLst>
          </p:cNvPr>
          <p:cNvCxnSpPr>
            <a:cxnSpLocks noChangeShapeType="1"/>
            <a:endCxn id="5122" idx="0"/>
          </p:cNvCxnSpPr>
          <p:nvPr/>
        </p:nvCxnSpPr>
        <p:spPr bwMode="auto">
          <a:xfrm>
            <a:off x="3086100" y="501650"/>
            <a:ext cx="0" cy="6477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38" name="Gerade Verbindung 83">
            <a:extLst>
              <a:ext uri="{FF2B5EF4-FFF2-40B4-BE49-F238E27FC236}">
                <a16:creationId xmlns:a16="http://schemas.microsoft.com/office/drawing/2014/main" id="{2EDF27A5-174B-3FB7-E49F-E7E695BFA2CF}"/>
              </a:ext>
            </a:extLst>
          </p:cNvPr>
          <p:cNvCxnSpPr>
            <a:cxnSpLocks noChangeShapeType="1"/>
            <a:stCxn id="5122" idx="3"/>
          </p:cNvCxnSpPr>
          <p:nvPr/>
        </p:nvCxnSpPr>
        <p:spPr bwMode="auto">
          <a:xfrm>
            <a:off x="4108450" y="1334294"/>
            <a:ext cx="211138" cy="794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39" name="Flussdiagramm: Verzweigung 86">
            <a:extLst>
              <a:ext uri="{FF2B5EF4-FFF2-40B4-BE49-F238E27FC236}">
                <a16:creationId xmlns:a16="http://schemas.microsoft.com/office/drawing/2014/main" id="{088AE892-5472-40E6-F4D8-39B3304760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750" y="2555875"/>
            <a:ext cx="2044700" cy="620713"/>
          </a:xfrm>
          <a:prstGeom prst="flowChartDecision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de-DE" altLang="de-DE" sz="9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40" name="Flussdiagramm: Verzweigung 87">
            <a:extLst>
              <a:ext uri="{FF2B5EF4-FFF2-40B4-BE49-F238E27FC236}">
                <a16:creationId xmlns:a16="http://schemas.microsoft.com/office/drawing/2014/main" id="{8A6B4274-F0B8-F971-0774-991FA7610C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750" y="3635375"/>
            <a:ext cx="2044700" cy="693738"/>
          </a:xfrm>
          <a:prstGeom prst="flowChartDecision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de-DE" altLang="de-DE" sz="9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41" name="Textfeld 88">
            <a:extLst>
              <a:ext uri="{FF2B5EF4-FFF2-40B4-BE49-F238E27FC236}">
                <a16:creationId xmlns:a16="http://schemas.microsoft.com/office/drawing/2014/main" id="{812F9291-541A-FA96-A691-6B9722ECDC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0600" y="2720975"/>
            <a:ext cx="1644650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de-DE" altLang="de-DE" sz="900" b="1">
                <a:latin typeface="Arial" panose="020B0604020202020204" pitchFamily="34" charset="0"/>
                <a:cs typeface="Arial" panose="020B0604020202020204" pitchFamily="34" charset="0"/>
              </a:rPr>
              <a:t>Prüfung ist ohne Mängel?</a:t>
            </a:r>
          </a:p>
        </p:txBody>
      </p:sp>
      <p:sp>
        <p:nvSpPr>
          <p:cNvPr id="5142" name="Textfeld 89">
            <a:extLst>
              <a:ext uri="{FF2B5EF4-FFF2-40B4-BE49-F238E27FC236}">
                <a16:creationId xmlns:a16="http://schemas.microsoft.com/office/drawing/2014/main" id="{0B1F3DFA-717D-4806-FD18-CD6A71EC1E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9314" y="3846679"/>
            <a:ext cx="19018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de-DE" altLang="de-DE" sz="900" b="1" dirty="0">
                <a:latin typeface="Arial" panose="020B0604020202020204" pitchFamily="34" charset="0"/>
                <a:cs typeface="Arial" panose="020B0604020202020204" pitchFamily="34" charset="0"/>
              </a:rPr>
              <a:t>Sind die Mängel nachträglich zu beseitigen?</a:t>
            </a:r>
          </a:p>
        </p:txBody>
      </p:sp>
      <p:cxnSp>
        <p:nvCxnSpPr>
          <p:cNvPr id="5143" name="Gerade Verbindung mit Pfeil 91">
            <a:extLst>
              <a:ext uri="{FF2B5EF4-FFF2-40B4-BE49-F238E27FC236}">
                <a16:creationId xmlns:a16="http://schemas.microsoft.com/office/drawing/2014/main" id="{306BA226-ACB6-1345-F88C-5752DA9730BE}"/>
              </a:ext>
            </a:extLst>
          </p:cNvPr>
          <p:cNvCxnSpPr>
            <a:cxnSpLocks noChangeShapeType="1"/>
            <a:stCxn id="5122" idx="2"/>
            <a:endCxn id="5139" idx="0"/>
          </p:cNvCxnSpPr>
          <p:nvPr/>
        </p:nvCxnSpPr>
        <p:spPr bwMode="auto">
          <a:xfrm>
            <a:off x="3086100" y="1519238"/>
            <a:ext cx="0" cy="103663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44" name="Gerade Verbindung mit Pfeil 95">
            <a:extLst>
              <a:ext uri="{FF2B5EF4-FFF2-40B4-BE49-F238E27FC236}">
                <a16:creationId xmlns:a16="http://schemas.microsoft.com/office/drawing/2014/main" id="{3F45560A-5F03-A9FE-5E46-054893B37367}"/>
              </a:ext>
            </a:extLst>
          </p:cNvPr>
          <p:cNvCxnSpPr>
            <a:cxnSpLocks noChangeShapeType="1"/>
            <a:stCxn id="5139" idx="2"/>
            <a:endCxn id="5140" idx="0"/>
          </p:cNvCxnSpPr>
          <p:nvPr/>
        </p:nvCxnSpPr>
        <p:spPr bwMode="auto">
          <a:xfrm>
            <a:off x="3086100" y="3176588"/>
            <a:ext cx="0" cy="4587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45" name="Freeform 3">
            <a:extLst>
              <a:ext uri="{FF2B5EF4-FFF2-40B4-BE49-F238E27FC236}">
                <a16:creationId xmlns:a16="http://schemas.microsoft.com/office/drawing/2014/main" id="{BB99CD66-7560-83F9-5708-F4C74B497D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713" y="3781425"/>
            <a:ext cx="1387475" cy="401638"/>
          </a:xfrm>
          <a:custGeom>
            <a:avLst/>
            <a:gdLst>
              <a:gd name="T0" fmla="*/ 2147483646 w 2282"/>
              <a:gd name="T1" fmla="*/ 2147483646 h 743"/>
              <a:gd name="T2" fmla="*/ 2147483646 w 2282"/>
              <a:gd name="T3" fmla="*/ 2147483646 h 743"/>
              <a:gd name="T4" fmla="*/ 2147483646 w 2282"/>
              <a:gd name="T5" fmla="*/ 2147483646 h 743"/>
              <a:gd name="T6" fmla="*/ 2147483646 w 2282"/>
              <a:gd name="T7" fmla="*/ 2147483646 h 743"/>
              <a:gd name="T8" fmla="*/ 2147483646 w 2282"/>
              <a:gd name="T9" fmla="*/ 2147483646 h 743"/>
              <a:gd name="T10" fmla="*/ 2147483646 w 2282"/>
              <a:gd name="T11" fmla="*/ 2147483646 h 743"/>
              <a:gd name="T12" fmla="*/ 2147483646 w 2282"/>
              <a:gd name="T13" fmla="*/ 2147483646 h 743"/>
              <a:gd name="T14" fmla="*/ 2147483646 w 2282"/>
              <a:gd name="T15" fmla="*/ 2147483646 h 743"/>
              <a:gd name="T16" fmla="*/ 2147483646 w 2282"/>
              <a:gd name="T17" fmla="*/ 2147483646 h 743"/>
              <a:gd name="T18" fmla="*/ 2147483646 w 2282"/>
              <a:gd name="T19" fmla="*/ 2147483646 h 743"/>
              <a:gd name="T20" fmla="*/ 2147483646 w 2282"/>
              <a:gd name="T21" fmla="*/ 0 h 743"/>
              <a:gd name="T22" fmla="*/ 2147483646 w 2282"/>
              <a:gd name="T23" fmla="*/ 0 h 743"/>
              <a:gd name="T24" fmla="*/ 2147483646 w 2282"/>
              <a:gd name="T25" fmla="*/ 2147483646 h 743"/>
              <a:gd name="T26" fmla="*/ 2147483646 w 2282"/>
              <a:gd name="T27" fmla="*/ 2147483646 h 743"/>
              <a:gd name="T28" fmla="*/ 2147483646 w 2282"/>
              <a:gd name="T29" fmla="*/ 2147483646 h 743"/>
              <a:gd name="T30" fmla="*/ 0 w 2282"/>
              <a:gd name="T31" fmla="*/ 2147483646 h 743"/>
              <a:gd name="T32" fmla="*/ 0 w 2282"/>
              <a:gd name="T33" fmla="*/ 2147483646 h 743"/>
              <a:gd name="T34" fmla="*/ 2147483646 w 2282"/>
              <a:gd name="T35" fmla="*/ 2147483646 h 743"/>
              <a:gd name="T36" fmla="*/ 2147483646 w 2282"/>
              <a:gd name="T37" fmla="*/ 2147483646 h 743"/>
              <a:gd name="T38" fmla="*/ 2147483646 w 2282"/>
              <a:gd name="T39" fmla="*/ 2147483646 h 743"/>
              <a:gd name="T40" fmla="*/ 2147483646 w 2282"/>
              <a:gd name="T41" fmla="*/ 2147483646 h 743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2282"/>
              <a:gd name="T64" fmla="*/ 0 h 743"/>
              <a:gd name="T65" fmla="*/ 2282 w 2282"/>
              <a:gd name="T66" fmla="*/ 743 h 743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2282" h="743">
                <a:moveTo>
                  <a:pt x="134" y="742"/>
                </a:moveTo>
                <a:lnTo>
                  <a:pt x="2148" y="742"/>
                </a:lnTo>
                <a:lnTo>
                  <a:pt x="2192" y="714"/>
                </a:lnTo>
                <a:lnTo>
                  <a:pt x="2237" y="655"/>
                </a:lnTo>
                <a:lnTo>
                  <a:pt x="2270" y="542"/>
                </a:lnTo>
                <a:lnTo>
                  <a:pt x="2281" y="429"/>
                </a:lnTo>
                <a:lnTo>
                  <a:pt x="2281" y="313"/>
                </a:lnTo>
                <a:lnTo>
                  <a:pt x="2270" y="172"/>
                </a:lnTo>
                <a:lnTo>
                  <a:pt x="2237" y="85"/>
                </a:lnTo>
                <a:lnTo>
                  <a:pt x="2192" y="28"/>
                </a:lnTo>
                <a:lnTo>
                  <a:pt x="2148" y="0"/>
                </a:lnTo>
                <a:lnTo>
                  <a:pt x="134" y="0"/>
                </a:lnTo>
                <a:lnTo>
                  <a:pt x="89" y="28"/>
                </a:lnTo>
                <a:lnTo>
                  <a:pt x="44" y="85"/>
                </a:lnTo>
                <a:lnTo>
                  <a:pt x="11" y="172"/>
                </a:lnTo>
                <a:lnTo>
                  <a:pt x="0" y="313"/>
                </a:lnTo>
                <a:lnTo>
                  <a:pt x="0" y="429"/>
                </a:lnTo>
                <a:lnTo>
                  <a:pt x="11" y="542"/>
                </a:lnTo>
                <a:lnTo>
                  <a:pt x="44" y="655"/>
                </a:lnTo>
                <a:lnTo>
                  <a:pt x="89" y="714"/>
                </a:lnTo>
                <a:lnTo>
                  <a:pt x="134" y="742"/>
                </a:lnTo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46" name="Text Box 11">
            <a:extLst>
              <a:ext uri="{FF2B5EF4-FFF2-40B4-BE49-F238E27FC236}">
                <a16:creationId xmlns:a16="http://schemas.microsoft.com/office/drawing/2014/main" id="{CFE91B78-A3D8-F999-B83E-74CF69439B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750" y="6661150"/>
            <a:ext cx="2044700" cy="2301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900" b="1">
                <a:latin typeface="Arial" panose="020B0604020202020204" pitchFamily="34" charset="0"/>
              </a:rPr>
              <a:t>Lagerung vor der  Abgabe</a:t>
            </a:r>
          </a:p>
        </p:txBody>
      </p:sp>
      <p:sp>
        <p:nvSpPr>
          <p:cNvPr id="5147" name="Textfeld 100">
            <a:extLst>
              <a:ext uri="{FF2B5EF4-FFF2-40B4-BE49-F238E27FC236}">
                <a16:creationId xmlns:a16="http://schemas.microsoft.com/office/drawing/2014/main" id="{FE47052B-DA92-8327-F68C-C2DCBCDD09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3" y="3810000"/>
            <a:ext cx="13874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de-DE" altLang="de-DE" sz="900" b="1">
                <a:latin typeface="Arial" panose="020B0604020202020204" pitchFamily="34" charset="0"/>
                <a:cs typeface="Arial" panose="020B0604020202020204" pitchFamily="34" charset="0"/>
              </a:rPr>
              <a:t>Rezepturarzneimittel vernichten</a:t>
            </a:r>
          </a:p>
        </p:txBody>
      </p:sp>
      <p:cxnSp>
        <p:nvCxnSpPr>
          <p:cNvPr id="5148" name="Gerade Verbindung mit Pfeil 104">
            <a:extLst>
              <a:ext uri="{FF2B5EF4-FFF2-40B4-BE49-F238E27FC236}">
                <a16:creationId xmlns:a16="http://schemas.microsoft.com/office/drawing/2014/main" id="{9336F5CB-336E-E4A8-F77C-C6046580245B}"/>
              </a:ext>
            </a:extLst>
          </p:cNvPr>
          <p:cNvCxnSpPr>
            <a:cxnSpLocks noChangeShapeType="1"/>
            <a:stCxn id="5140" idx="1"/>
            <a:endCxn id="5147" idx="3"/>
          </p:cNvCxnSpPr>
          <p:nvPr/>
        </p:nvCxnSpPr>
        <p:spPr bwMode="auto">
          <a:xfrm flipH="1">
            <a:off x="1881188" y="3982244"/>
            <a:ext cx="182562" cy="11906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49" name="Gerade Verbindung mit Pfeil 109">
            <a:extLst>
              <a:ext uri="{FF2B5EF4-FFF2-40B4-BE49-F238E27FC236}">
                <a16:creationId xmlns:a16="http://schemas.microsoft.com/office/drawing/2014/main" id="{B3552453-F509-EFF7-AE5D-A4883C911258}"/>
              </a:ext>
            </a:extLst>
          </p:cNvPr>
          <p:cNvCxnSpPr>
            <a:cxnSpLocks noChangeShapeType="1"/>
            <a:stCxn id="5140" idx="2"/>
            <a:endCxn id="5123" idx="0"/>
          </p:cNvCxnSpPr>
          <p:nvPr/>
        </p:nvCxnSpPr>
        <p:spPr bwMode="auto">
          <a:xfrm>
            <a:off x="3086100" y="4329113"/>
            <a:ext cx="0" cy="6254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50" name="Gerade Verbindung mit Pfeil 111">
            <a:extLst>
              <a:ext uri="{FF2B5EF4-FFF2-40B4-BE49-F238E27FC236}">
                <a16:creationId xmlns:a16="http://schemas.microsoft.com/office/drawing/2014/main" id="{EFA2DB5E-DA8F-23DF-91DD-C03D8191C89A}"/>
              </a:ext>
            </a:extLst>
          </p:cNvPr>
          <p:cNvCxnSpPr>
            <a:cxnSpLocks noChangeShapeType="1"/>
            <a:stCxn id="5123" idx="2"/>
            <a:endCxn id="5131" idx="0"/>
          </p:cNvCxnSpPr>
          <p:nvPr/>
        </p:nvCxnSpPr>
        <p:spPr bwMode="auto">
          <a:xfrm>
            <a:off x="3086100" y="5184775"/>
            <a:ext cx="0" cy="5969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51" name="Gerade Verbindung mit Pfeil 113">
            <a:extLst>
              <a:ext uri="{FF2B5EF4-FFF2-40B4-BE49-F238E27FC236}">
                <a16:creationId xmlns:a16="http://schemas.microsoft.com/office/drawing/2014/main" id="{ED881623-7EED-B76D-CFF2-8A07BE4236F6}"/>
              </a:ext>
            </a:extLst>
          </p:cNvPr>
          <p:cNvCxnSpPr>
            <a:cxnSpLocks noChangeShapeType="1"/>
            <a:stCxn id="5131" idx="2"/>
            <a:endCxn id="5146" idx="0"/>
          </p:cNvCxnSpPr>
          <p:nvPr/>
        </p:nvCxnSpPr>
        <p:spPr bwMode="auto">
          <a:xfrm>
            <a:off x="3086100" y="6151563"/>
            <a:ext cx="0" cy="5095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52" name="Gerade Verbindung mit Pfeil 115">
            <a:extLst>
              <a:ext uri="{FF2B5EF4-FFF2-40B4-BE49-F238E27FC236}">
                <a16:creationId xmlns:a16="http://schemas.microsoft.com/office/drawing/2014/main" id="{0697806F-C9C3-D718-CA4A-5D532517B2FD}"/>
              </a:ext>
            </a:extLst>
          </p:cNvPr>
          <p:cNvCxnSpPr>
            <a:cxnSpLocks noChangeShapeType="1"/>
            <a:stCxn id="5146" idx="2"/>
          </p:cNvCxnSpPr>
          <p:nvPr/>
        </p:nvCxnSpPr>
        <p:spPr bwMode="auto">
          <a:xfrm>
            <a:off x="3086100" y="6891338"/>
            <a:ext cx="0" cy="7048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53" name="Textfeld 119">
            <a:extLst>
              <a:ext uri="{FF2B5EF4-FFF2-40B4-BE49-F238E27FC236}">
                <a16:creationId xmlns:a16="http://schemas.microsoft.com/office/drawing/2014/main" id="{DD5DC0B7-8BAC-D480-548E-0247CE715E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11300" y="2495550"/>
            <a:ext cx="7302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de-DE" altLang="de-DE" sz="600">
                <a:latin typeface="Arial" panose="020B0604020202020204" pitchFamily="34" charset="0"/>
                <a:cs typeface="Arial" panose="020B0604020202020204" pitchFamily="34" charset="0"/>
              </a:rPr>
              <a:t>Keine Mängel</a:t>
            </a:r>
          </a:p>
          <a:p>
            <a:pPr algn="ctr"/>
            <a:r>
              <a:rPr lang="de-DE" altLang="de-DE" sz="600">
                <a:latin typeface="Arial" panose="020B0604020202020204" pitchFamily="34" charset="0"/>
                <a:cs typeface="Arial" panose="020B0604020202020204" pitchFamily="34" charset="0"/>
              </a:rPr>
              <a:t>festgestellt</a:t>
            </a:r>
          </a:p>
        </p:txBody>
      </p:sp>
      <p:sp>
        <p:nvSpPr>
          <p:cNvPr id="5154" name="Textfeld 123">
            <a:extLst>
              <a:ext uri="{FF2B5EF4-FFF2-40B4-BE49-F238E27FC236}">
                <a16:creationId xmlns:a16="http://schemas.microsoft.com/office/drawing/2014/main" id="{12F1D01D-208A-63D7-4F79-54572E0230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7063" y="3276600"/>
            <a:ext cx="7302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de-DE" altLang="de-DE" sz="600">
                <a:latin typeface="Arial" panose="020B0604020202020204" pitchFamily="34" charset="0"/>
                <a:cs typeface="Arial" panose="020B0604020202020204" pitchFamily="34" charset="0"/>
              </a:rPr>
              <a:t>Mängel</a:t>
            </a:r>
          </a:p>
          <a:p>
            <a:r>
              <a:rPr lang="de-DE" altLang="de-DE" sz="600">
                <a:latin typeface="Arial" panose="020B0604020202020204" pitchFamily="34" charset="0"/>
                <a:cs typeface="Arial" panose="020B0604020202020204" pitchFamily="34" charset="0"/>
              </a:rPr>
              <a:t>festgestellt</a:t>
            </a:r>
          </a:p>
        </p:txBody>
      </p:sp>
      <p:sp>
        <p:nvSpPr>
          <p:cNvPr id="5155" name="Textfeld 124">
            <a:extLst>
              <a:ext uri="{FF2B5EF4-FFF2-40B4-BE49-F238E27FC236}">
                <a16:creationId xmlns:a16="http://schemas.microsoft.com/office/drawing/2014/main" id="{74B306CB-7A00-52A3-4368-376F686B33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7063" y="4427538"/>
            <a:ext cx="80327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de-DE" altLang="de-DE" sz="600">
                <a:latin typeface="Arial" panose="020B0604020202020204" pitchFamily="34" charset="0"/>
                <a:cs typeface="Arial" panose="020B0604020202020204" pitchFamily="34" charset="0"/>
              </a:rPr>
              <a:t>Nachbesserung</a:t>
            </a:r>
          </a:p>
          <a:p>
            <a:r>
              <a:rPr lang="de-DE" altLang="de-DE" sz="600">
                <a:latin typeface="Arial" panose="020B0604020202020204" pitchFamily="34" charset="0"/>
                <a:cs typeface="Arial" panose="020B0604020202020204" pitchFamily="34" charset="0"/>
              </a:rPr>
              <a:t>möglich</a:t>
            </a:r>
          </a:p>
        </p:txBody>
      </p:sp>
      <p:sp>
        <p:nvSpPr>
          <p:cNvPr id="5156" name="Textfeld 125">
            <a:extLst>
              <a:ext uri="{FF2B5EF4-FFF2-40B4-BE49-F238E27FC236}">
                <a16:creationId xmlns:a16="http://schemas.microsoft.com/office/drawing/2014/main" id="{5E3773D9-79BA-3C5E-15F2-0642C5EC89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7700" y="3348038"/>
            <a:ext cx="7302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de-DE" altLang="de-DE" sz="600">
                <a:latin typeface="Arial" panose="020B0604020202020204" pitchFamily="34" charset="0"/>
                <a:cs typeface="Arial" panose="020B0604020202020204" pitchFamily="34" charset="0"/>
              </a:rPr>
              <a:t>Keine Nachbesserung</a:t>
            </a:r>
          </a:p>
          <a:p>
            <a:r>
              <a:rPr lang="de-DE" altLang="de-DE" sz="600">
                <a:latin typeface="Arial" panose="020B0604020202020204" pitchFamily="34" charset="0"/>
                <a:cs typeface="Arial" panose="020B0604020202020204" pitchFamily="34" charset="0"/>
              </a:rPr>
              <a:t>möglich</a:t>
            </a:r>
          </a:p>
        </p:txBody>
      </p:sp>
      <p:sp>
        <p:nvSpPr>
          <p:cNvPr id="5157" name="Textfeld 126">
            <a:extLst>
              <a:ext uri="{FF2B5EF4-FFF2-40B4-BE49-F238E27FC236}">
                <a16:creationId xmlns:a16="http://schemas.microsoft.com/office/drawing/2014/main" id="{A4914C29-DF17-9860-2CC1-3BAE6D9A52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663" y="184150"/>
            <a:ext cx="1825625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de-DE" altLang="de-DE" sz="1100" b="1">
                <a:latin typeface="Arial" panose="020B0604020202020204" pitchFamily="34" charset="0"/>
                <a:cs typeface="Arial" panose="020B0604020202020204" pitchFamily="34" charset="0"/>
              </a:rPr>
              <a:t>Fortsetzung</a:t>
            </a:r>
          </a:p>
          <a:p>
            <a:endParaRPr lang="de-DE" altLang="de-DE" sz="11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158" name="Gerade Verbindung 134">
            <a:extLst>
              <a:ext uri="{FF2B5EF4-FFF2-40B4-BE49-F238E27FC236}">
                <a16:creationId xmlns:a16="http://schemas.microsoft.com/office/drawing/2014/main" id="{7C129341-06E0-2C8F-C31D-0D525E30C0C4}"/>
              </a:ext>
            </a:extLst>
          </p:cNvPr>
          <p:cNvCxnSpPr>
            <a:cxnSpLocks noChangeShapeType="1"/>
            <a:stCxn id="5131" idx="3"/>
            <a:endCxn id="5136" idx="1"/>
          </p:cNvCxnSpPr>
          <p:nvPr/>
        </p:nvCxnSpPr>
        <p:spPr bwMode="auto">
          <a:xfrm>
            <a:off x="4108450" y="5967413"/>
            <a:ext cx="21907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59" name="Gerade Verbindung 136">
            <a:extLst>
              <a:ext uri="{FF2B5EF4-FFF2-40B4-BE49-F238E27FC236}">
                <a16:creationId xmlns:a16="http://schemas.microsoft.com/office/drawing/2014/main" id="{A1008443-C6B5-F5BB-5887-02D14A85F3A5}"/>
              </a:ext>
            </a:extLst>
          </p:cNvPr>
          <p:cNvCxnSpPr>
            <a:cxnSpLocks noChangeShapeType="1"/>
            <a:stCxn id="5146" idx="3"/>
            <a:endCxn id="5132" idx="1"/>
          </p:cNvCxnSpPr>
          <p:nvPr/>
        </p:nvCxnSpPr>
        <p:spPr bwMode="auto">
          <a:xfrm>
            <a:off x="4108450" y="6777038"/>
            <a:ext cx="217488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60" name="Gerade Verbindung 138">
            <a:extLst>
              <a:ext uri="{FF2B5EF4-FFF2-40B4-BE49-F238E27FC236}">
                <a16:creationId xmlns:a16="http://schemas.microsoft.com/office/drawing/2014/main" id="{5BF7F809-CAB4-BB65-F2FC-1A3FF62F30E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108450" y="7740650"/>
            <a:ext cx="211138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61" name="Line 45">
            <a:extLst>
              <a:ext uri="{FF2B5EF4-FFF2-40B4-BE49-F238E27FC236}">
                <a16:creationId xmlns:a16="http://schemas.microsoft.com/office/drawing/2014/main" id="{3B3E6F26-1CC5-158F-9D8D-667432099123}"/>
              </a:ext>
            </a:extLst>
          </p:cNvPr>
          <p:cNvSpPr>
            <a:spLocks noChangeShapeType="1"/>
          </p:cNvSpPr>
          <p:nvPr/>
        </p:nvSpPr>
        <p:spPr bwMode="auto">
          <a:xfrm>
            <a:off x="4057650" y="4318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62" name="Line 47">
            <a:extLst>
              <a:ext uri="{FF2B5EF4-FFF2-40B4-BE49-F238E27FC236}">
                <a16:creationId xmlns:a16="http://schemas.microsoft.com/office/drawing/2014/main" id="{8F89F472-3EC3-BC65-2E9D-387F68186332}"/>
              </a:ext>
            </a:extLst>
          </p:cNvPr>
          <p:cNvSpPr>
            <a:spLocks noChangeShapeType="1"/>
          </p:cNvSpPr>
          <p:nvPr/>
        </p:nvSpPr>
        <p:spPr bwMode="auto">
          <a:xfrm>
            <a:off x="4057650" y="4318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cxnSp>
        <p:nvCxnSpPr>
          <p:cNvPr id="5163" name="Gewinkelter Verbinder 5217">
            <a:extLst>
              <a:ext uri="{FF2B5EF4-FFF2-40B4-BE49-F238E27FC236}">
                <a16:creationId xmlns:a16="http://schemas.microsoft.com/office/drawing/2014/main" id="{194B125B-053B-0C12-BDFD-F46E24D51F30}"/>
              </a:ext>
            </a:extLst>
          </p:cNvPr>
          <p:cNvCxnSpPr>
            <a:cxnSpLocks noChangeShapeType="1"/>
            <a:stCxn id="5139" idx="1"/>
          </p:cNvCxnSpPr>
          <p:nvPr/>
        </p:nvCxnSpPr>
        <p:spPr bwMode="auto">
          <a:xfrm rot="10800000" flipV="1">
            <a:off x="438150" y="2867025"/>
            <a:ext cx="1625600" cy="3098800"/>
          </a:xfrm>
          <a:prstGeom prst="bentConnector2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64" name="Gerade Verbindung mit Pfeil 5228">
            <a:extLst>
              <a:ext uri="{FF2B5EF4-FFF2-40B4-BE49-F238E27FC236}">
                <a16:creationId xmlns:a16="http://schemas.microsoft.com/office/drawing/2014/main" id="{B24FA739-235F-206C-4B2E-D677E920384F}"/>
              </a:ext>
            </a:extLst>
          </p:cNvPr>
          <p:cNvCxnSpPr>
            <a:cxnSpLocks noChangeShapeType="1"/>
            <a:endCxn id="5131" idx="1"/>
          </p:cNvCxnSpPr>
          <p:nvPr/>
        </p:nvCxnSpPr>
        <p:spPr bwMode="auto">
          <a:xfrm>
            <a:off x="457200" y="5964238"/>
            <a:ext cx="1606550" cy="15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solidFill>
            <a:srgbClr val="000000"/>
          </a:solidFill>
          <a:round/>
          <a:headEnd/>
          <a:tailEnd/>
        </a:ln>
      </a:spPr>
      <a:bodyPr/>
      <a:lstStyle>
        <a:defPPr>
          <a:defRPr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1005</Words>
  <Application>Microsoft Office PowerPoint</Application>
  <PresentationFormat>Benutzerdefiniert</PresentationFormat>
  <Paragraphs>186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StarBats</vt:lpstr>
      <vt:lpstr>Times New Roman</vt:lpstr>
      <vt:lpstr>Standarddesign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Reimer, Elisabeth</dc:creator>
  <cp:lastModifiedBy>Heinken, Melanie</cp:lastModifiedBy>
  <cp:revision>167</cp:revision>
  <cp:lastPrinted>2020-01-24T11:24:49Z</cp:lastPrinted>
  <dcterms:created xsi:type="dcterms:W3CDTF">2002-12-09T13:29:54Z</dcterms:created>
  <dcterms:modified xsi:type="dcterms:W3CDTF">2024-11-15T10:47:59Z</dcterms:modified>
</cp:coreProperties>
</file>