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7559675" cy="10080625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0">
          <p15:clr>
            <a:srgbClr val="A4A3A4"/>
          </p15:clr>
        </p15:guide>
        <p15:guide id="2" pos="20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5" autoAdjust="0"/>
    <p:restoredTop sz="90965" autoAdjust="0"/>
  </p:normalViewPr>
  <p:slideViewPr>
    <p:cSldViewPr>
      <p:cViewPr>
        <p:scale>
          <a:sx n="190" d="100"/>
          <a:sy n="190" d="100"/>
        </p:scale>
        <p:origin x="110" y="-3859"/>
      </p:cViewPr>
      <p:guideLst>
        <p:guide orient="horz" pos="3130"/>
        <p:guide pos="2041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7EE66B5-2D9D-7E1D-6E66-80DBED77A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19CE667-0390-3AC7-A338-37933BC0905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4C36025-1E83-9C93-C3DB-629BEF3C9B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80637210-8A93-E019-D574-80B79D64B4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23B9526-93B5-4133-8EF3-C551E68707B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4F84260-D4C8-02BE-3903-EE743D626E3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3338" cy="3433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376A0D-CB9B-BA19-A1FC-1242CE3F707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2813"/>
            <a:ext cx="4697412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036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4923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6749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4161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4245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4559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1552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6421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0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7337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4344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3">
            <a:extLst>
              <a:ext uri="{FF2B5EF4-FFF2-40B4-BE49-F238E27FC236}">
                <a16:creationId xmlns:a16="http://schemas.microsoft.com/office/drawing/2014/main" id="{31AF6AC3-4872-3CCC-22B9-CB4B03316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8" y="877888"/>
            <a:ext cx="1712912" cy="76676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8BEA071E-2B8F-8176-9C17-E70FA5562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1538"/>
            <a:ext cx="1704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Vorliegen einer ärztlichen Verordnung (patientenindividuelle Zusammensetzung einer Einzeldosis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D5F54F19-7ADC-AFD9-C1D3-FFB5EB7CB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8" y="1827213"/>
            <a:ext cx="1752600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Prüfung der Verordnung auf Plausibilität</a:t>
            </a:r>
          </a:p>
        </p:txBody>
      </p:sp>
      <p:sp>
        <p:nvSpPr>
          <p:cNvPr id="3077" name="Freeform 7">
            <a:extLst>
              <a:ext uri="{FF2B5EF4-FFF2-40B4-BE49-F238E27FC236}">
                <a16:creationId xmlns:a16="http://schemas.microsoft.com/office/drawing/2014/main" id="{3B6B91A8-D48A-4D5B-2B22-2E1808B4B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8" y="3013075"/>
            <a:ext cx="1744662" cy="93345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8" name="Text Box 8">
            <a:extLst>
              <a:ext uri="{FF2B5EF4-FFF2-40B4-BE49-F238E27FC236}">
                <a16:creationId xmlns:a16="http://schemas.microsoft.com/office/drawing/2014/main" id="{0E7C4ACD-042E-C8C5-131B-51FE6A981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3155950"/>
            <a:ext cx="1706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Bedenken/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Unklarheiten bzw.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 unvollständige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 Angaben?</a:t>
            </a:r>
          </a:p>
        </p:txBody>
      </p:sp>
      <p:sp>
        <p:nvSpPr>
          <p:cNvPr id="3079" name="Text Box 9">
            <a:extLst>
              <a:ext uri="{FF2B5EF4-FFF2-40B4-BE49-F238E27FC236}">
                <a16:creationId xmlns:a16="http://schemas.microsoft.com/office/drawing/2014/main" id="{40EF7B6E-E4F0-EEE8-854C-65DBBAF46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650" y="3222625"/>
            <a:ext cx="1404938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Rücksprache des Apothekers mit dem verordnenden Arzt</a:t>
            </a:r>
          </a:p>
        </p:txBody>
      </p:sp>
      <p:sp>
        <p:nvSpPr>
          <p:cNvPr id="3080" name="Freeform 24">
            <a:extLst>
              <a:ext uri="{FF2B5EF4-FFF2-40B4-BE49-F238E27FC236}">
                <a16:creationId xmlns:a16="http://schemas.microsoft.com/office/drawing/2014/main" id="{16E23ACF-7656-961F-A322-090B701C6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25" y="731838"/>
            <a:ext cx="563563" cy="24384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1" name="Text Box 31">
            <a:extLst>
              <a:ext uri="{FF2B5EF4-FFF2-40B4-BE49-F238E27FC236}">
                <a16:creationId xmlns:a16="http://schemas.microsoft.com/office/drawing/2014/main" id="{F209329A-7D72-29F6-E2A3-2FE49DF8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719138"/>
            <a:ext cx="3149600" cy="251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1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Prüfung der Verordnung auf Plausibilität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Name, Vorname und Geburtsdatum des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Geschlecht, soweit für die Plausibilitätserklärung erforderlich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Indikation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Körpergewicht, Körpergröße und ggf. Körperoberfläche des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Laborwerte zur Beurteilung der Leber- und Nierenwerte (zur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Dosisanpassung)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Name und Zusammensetzung des gesamten Therapieschemas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Gesamtmedikation des Patienten, wenn bekannt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Interaktionen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Verordnete Arzneimittel bzw. Wirkstoffe (Art und Menge)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Regeldosierung und daraus resultierende individuelle Dosis (Prüfung der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Berechnung durch eine zweite Person)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Angaben zur Trägerlösung (Art und Menge)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Applikationsart, -zeitpunkt und -dauer (Bolus, Kurzinfusion oder Infusion),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Applikationssystem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Behandlungszeitraum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Korrekturfaktor für angezeigte Dosisreduktion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Kompatibilität der verwendeten Ausgangsstoffe und Primärpackmittel/des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Applikationssystems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Stabilität der Lösung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Haltbarkeit der Lösung (physikalisch-chemisch, mikrobiologisch)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Die Plausibilitätsprüfung ist von einem Apotheker durchzuführen, zu dokumentieren und freizugeben.</a:t>
            </a:r>
          </a:p>
        </p:txBody>
      </p:sp>
      <p:sp>
        <p:nvSpPr>
          <p:cNvPr id="3082" name="Text Box 53">
            <a:extLst>
              <a:ext uri="{FF2B5EF4-FFF2-40B4-BE49-F238E27FC236}">
                <a16:creationId xmlns:a16="http://schemas.microsoft.com/office/drawing/2014/main" id="{EEB10C89-035D-14E6-A01D-75C7019E1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197225"/>
            <a:ext cx="7032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Bedenken/</a:t>
            </a:r>
            <a:br>
              <a:rPr lang="de-DE" altLang="de-DE" sz="600">
                <a:latin typeface="Arial" panose="020B0604020202020204" pitchFamily="34" charset="0"/>
              </a:rPr>
            </a:br>
            <a:r>
              <a:rPr lang="de-DE" altLang="de-DE" sz="600">
                <a:latin typeface="Arial" panose="020B0604020202020204" pitchFamily="34" charset="0"/>
              </a:rPr>
              <a:t>Nachfragen</a:t>
            </a:r>
          </a:p>
        </p:txBody>
      </p:sp>
      <p:sp>
        <p:nvSpPr>
          <p:cNvPr id="3083" name="Text Box 37">
            <a:extLst>
              <a:ext uri="{FF2B5EF4-FFF2-40B4-BE49-F238E27FC236}">
                <a16:creationId xmlns:a16="http://schemas.microsoft.com/office/drawing/2014/main" id="{0346955B-6EE1-B1E6-AE31-DB41F72B3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3338513"/>
            <a:ext cx="27717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Lösungsvorschlag unterbreiten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Dokumentation</a:t>
            </a:r>
          </a:p>
        </p:txBody>
      </p:sp>
      <p:sp>
        <p:nvSpPr>
          <p:cNvPr id="3084" name="Freeform 40">
            <a:extLst>
              <a:ext uri="{FF2B5EF4-FFF2-40B4-BE49-F238E27FC236}">
                <a16:creationId xmlns:a16="http://schemas.microsoft.com/office/drawing/2014/main" id="{5D007FD8-8F34-E07E-8846-D8FC54421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3355975"/>
            <a:ext cx="438150" cy="2444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Freeform 24">
            <a:extLst>
              <a:ext uri="{FF2B5EF4-FFF2-40B4-BE49-F238E27FC236}">
                <a16:creationId xmlns:a16="http://schemas.microsoft.com/office/drawing/2014/main" id="{8D0A7D23-BC38-7F32-8B8C-845157788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8172450"/>
            <a:ext cx="539750" cy="69056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" name="Textfeld 29">
            <a:extLst>
              <a:ext uri="{FF2B5EF4-FFF2-40B4-BE49-F238E27FC236}">
                <a16:creationId xmlns:a16="http://schemas.microsoft.com/office/drawing/2014/main" id="{0AD31DA9-7374-72B6-5CAA-240F743BC92F}"/>
              </a:ext>
            </a:extLst>
          </p:cNvPr>
          <p:cNvSpPr txBox="1"/>
          <p:nvPr/>
        </p:nvSpPr>
        <p:spPr>
          <a:xfrm>
            <a:off x="201613" y="131763"/>
            <a:ext cx="7192962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Aseptische Herstellung und Prüfung applikationsfertiger Parenteralia </a:t>
            </a:r>
            <a:br>
              <a:rPr lang="de-DE" sz="1400" b="1" dirty="0">
                <a:latin typeface="Arial" pitchFamily="34" charset="0"/>
                <a:cs typeface="Arial" pitchFamily="34" charset="0"/>
              </a:rPr>
            </a:br>
            <a:r>
              <a:rPr lang="de-DE" sz="800" dirty="0">
                <a:latin typeface="Arial" pitchFamily="34" charset="0"/>
                <a:cs typeface="Arial" pitchFamily="34" charset="0"/>
              </a:rPr>
              <a:t>Stand: 14.05.2024</a:t>
            </a:r>
          </a:p>
        </p:txBody>
      </p:sp>
      <p:cxnSp>
        <p:nvCxnSpPr>
          <p:cNvPr id="3087" name="Gerade Verbindung 82">
            <a:extLst>
              <a:ext uri="{FF2B5EF4-FFF2-40B4-BE49-F238E27FC236}">
                <a16:creationId xmlns:a16="http://schemas.microsoft.com/office/drawing/2014/main" id="{D85F0628-C841-17D7-A3FD-BF25369DBD9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173288" y="2082800"/>
            <a:ext cx="215423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Gerade Verbindung 87">
            <a:extLst>
              <a:ext uri="{FF2B5EF4-FFF2-40B4-BE49-F238E27FC236}">
                <a16:creationId xmlns:a16="http://schemas.microsoft.com/office/drawing/2014/main" id="{126C9A14-6C40-BC1C-6554-97650AAF49A4}"/>
              </a:ext>
            </a:extLst>
          </p:cNvPr>
          <p:cNvCxnSpPr>
            <a:cxnSpLocks noChangeShapeType="1"/>
            <a:stCxn id="3079" idx="3"/>
            <a:endCxn id="3083" idx="1"/>
          </p:cNvCxnSpPr>
          <p:nvPr/>
        </p:nvCxnSpPr>
        <p:spPr bwMode="auto">
          <a:xfrm>
            <a:off x="3938588" y="3476625"/>
            <a:ext cx="381000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Rechteck 94">
            <a:extLst>
              <a:ext uri="{FF2B5EF4-FFF2-40B4-BE49-F238E27FC236}">
                <a16:creationId xmlns:a16="http://schemas.microsoft.com/office/drawing/2014/main" id="{B76539B1-9B00-4EBE-125E-ACADE186C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7231063"/>
            <a:ext cx="1533525" cy="4381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Umsetzung in eine Herstellungsanweisung</a:t>
            </a:r>
          </a:p>
        </p:txBody>
      </p:sp>
      <p:sp>
        <p:nvSpPr>
          <p:cNvPr id="3090" name="Textfeld 97">
            <a:extLst>
              <a:ext uri="{FF2B5EF4-FFF2-40B4-BE49-F238E27FC236}">
                <a16:creationId xmlns:a16="http://schemas.microsoft.com/office/drawing/2014/main" id="{4797B520-18D6-9DAE-3578-C4819C5B7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11638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Angaben vollständig,</a:t>
            </a:r>
          </a:p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keine Bedenken</a:t>
            </a:r>
          </a:p>
        </p:txBody>
      </p:sp>
      <p:sp>
        <p:nvSpPr>
          <p:cNvPr id="3091" name="Freeform 40">
            <a:extLst>
              <a:ext uri="{FF2B5EF4-FFF2-40B4-BE49-F238E27FC236}">
                <a16:creationId xmlns:a16="http://schemas.microsoft.com/office/drawing/2014/main" id="{4FB0D8B5-0A28-6457-74B8-A748DFDB4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6859588"/>
            <a:ext cx="438150" cy="12080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Textfeld 43">
            <a:extLst>
              <a:ext uri="{FF2B5EF4-FFF2-40B4-BE49-F238E27FC236}">
                <a16:creationId xmlns:a16="http://schemas.microsoft.com/office/drawing/2014/main" id="{12A78D45-4A37-171D-2C2A-90EBA176A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6888" y="6823075"/>
            <a:ext cx="277495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700" b="1">
                <a:latin typeface="Arial" panose="020B0604020202020204" pitchFamily="34" charset="0"/>
                <a:cs typeface="Arial" panose="020B0604020202020204" pitchFamily="34" charset="0"/>
              </a:rPr>
              <a:t>Kapitel 3.1</a:t>
            </a:r>
          </a:p>
          <a:p>
            <a:r>
              <a:rPr lang="de-DE" altLang="de-DE" sz="700" b="1">
                <a:latin typeface="Arial" panose="020B0604020202020204" pitchFamily="34" charset="0"/>
                <a:cs typeface="Arial" panose="020B0604020202020204" pitchFamily="34" charset="0"/>
              </a:rPr>
              <a:t>Herstellungsanweisung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Beachtung der  allgemeinen Herstellungsanweisung für einzelne</a:t>
            </a:r>
            <a:b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 Produkte gemäß Darreichungsform, sowie ggf. Fachinformation</a:t>
            </a:r>
          </a:p>
          <a:p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 und ggf. Sicherheitsdatenblatt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Erstellung einer individuellen Herstellungsanweisung aus der</a:t>
            </a:r>
            <a:b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 allgemeinen Herstellungsanweisung und den Daten der</a:t>
            </a:r>
            <a:b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 Verschreibung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Kontrolle der Berechnungen und Einwaagen durch 2. Person </a:t>
            </a:r>
          </a:p>
          <a:p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 oder validierte elektronische Verfahren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Freigabe durch Apotheker</a:t>
            </a:r>
          </a:p>
        </p:txBody>
      </p:sp>
      <p:sp>
        <p:nvSpPr>
          <p:cNvPr id="3093" name="Rechteck 94">
            <a:extLst>
              <a:ext uri="{FF2B5EF4-FFF2-40B4-BE49-F238E27FC236}">
                <a16:creationId xmlns:a16="http://schemas.microsoft.com/office/drawing/2014/main" id="{1CCCDC23-BAF9-9DB8-2237-D80DB57A5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8237538"/>
            <a:ext cx="1533525" cy="5111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Hygieneplan und Arbeitsschutzmaß-</a:t>
            </a:r>
          </a:p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nahmen beachten</a:t>
            </a:r>
          </a:p>
        </p:txBody>
      </p:sp>
      <p:cxnSp>
        <p:nvCxnSpPr>
          <p:cNvPr id="3094" name="Gerade Verbindung mit Pfeil 75">
            <a:extLst>
              <a:ext uri="{FF2B5EF4-FFF2-40B4-BE49-F238E27FC236}">
                <a16:creationId xmlns:a16="http://schemas.microsoft.com/office/drawing/2014/main" id="{F8B2949E-284E-DB01-91F8-393054FBCCBF}"/>
              </a:ext>
            </a:extLst>
          </p:cNvPr>
          <p:cNvCxnSpPr>
            <a:cxnSpLocks noChangeShapeType="1"/>
            <a:stCxn id="3089" idx="2"/>
            <a:endCxn id="3093" idx="0"/>
          </p:cNvCxnSpPr>
          <p:nvPr/>
        </p:nvCxnSpPr>
        <p:spPr bwMode="auto">
          <a:xfrm>
            <a:off x="1296988" y="7669213"/>
            <a:ext cx="0" cy="5683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8" name="Textfeld 86">
            <a:extLst>
              <a:ext uri="{FF2B5EF4-FFF2-40B4-BE49-F238E27FC236}">
                <a16:creationId xmlns:a16="http://schemas.microsoft.com/office/drawing/2014/main" id="{4ABF3C00-A7C8-A76E-44BD-52125EE43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8135938"/>
            <a:ext cx="3178175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de-DE" alt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3.3</a:t>
            </a:r>
          </a:p>
          <a:p>
            <a:pPr>
              <a:defRPr/>
            </a:pPr>
            <a:r>
              <a:rPr lang="de-DE" alt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Hygienemaßnahmen</a:t>
            </a:r>
          </a:p>
          <a:p>
            <a:pPr marL="90488" indent="-90488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  <a:cs typeface="Arial" panose="020B0604020202020204" pitchFamily="34" charset="0"/>
              </a:rPr>
              <a:t>Hygienepläne für Betriebsräume, Geräte und Personal beachten </a:t>
            </a:r>
          </a:p>
          <a:p>
            <a:pPr>
              <a:defRPr/>
            </a:pPr>
            <a:r>
              <a:rPr lang="de-DE" alt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3.4</a:t>
            </a:r>
          </a:p>
          <a:p>
            <a:pPr>
              <a:defRPr/>
            </a:pPr>
            <a:r>
              <a:rPr lang="de-DE" alt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Arbeitsschutzmaßnahmen</a:t>
            </a:r>
          </a:p>
          <a:p>
            <a:pPr marL="90488" indent="-90488">
              <a:buFont typeface="Arial" panose="020B0604020202020204" pitchFamily="34" charset="0"/>
              <a:buChar char="•"/>
              <a:tabLst>
                <a:tab pos="90488" algn="l"/>
              </a:tabLst>
              <a:defRPr/>
            </a:pPr>
            <a:r>
              <a:rPr lang="de-DE" altLang="de-DE" sz="700" dirty="0">
                <a:latin typeface="Arial" panose="020B0604020202020204" pitchFamily="34" charset="0"/>
                <a:cs typeface="Arial" panose="020B0604020202020204" pitchFamily="34" charset="0"/>
              </a:rPr>
              <a:t>Arbeitsschutzmaßnahmen beachten</a:t>
            </a:r>
          </a:p>
        </p:txBody>
      </p:sp>
      <p:cxnSp>
        <p:nvCxnSpPr>
          <p:cNvPr id="3096" name="Gerade Verbindung 94">
            <a:extLst>
              <a:ext uri="{FF2B5EF4-FFF2-40B4-BE49-F238E27FC236}">
                <a16:creationId xmlns:a16="http://schemas.microsoft.com/office/drawing/2014/main" id="{F10528FD-2574-3A87-2919-824C0BF28430}"/>
              </a:ext>
            </a:extLst>
          </p:cNvPr>
          <p:cNvCxnSpPr>
            <a:cxnSpLocks noChangeShapeType="1"/>
            <a:stCxn id="3093" idx="3"/>
            <a:endCxn id="1058" idx="1"/>
          </p:cNvCxnSpPr>
          <p:nvPr/>
        </p:nvCxnSpPr>
        <p:spPr bwMode="auto">
          <a:xfrm>
            <a:off x="2063750" y="8493125"/>
            <a:ext cx="2263775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7" name="Gerade Verbindung mit Pfeil 60">
            <a:extLst>
              <a:ext uri="{FF2B5EF4-FFF2-40B4-BE49-F238E27FC236}">
                <a16:creationId xmlns:a16="http://schemas.microsoft.com/office/drawing/2014/main" id="{51444DB9-4FA9-1ED4-9827-4D9580FF6430}"/>
              </a:ext>
            </a:extLst>
          </p:cNvPr>
          <p:cNvCxnSpPr>
            <a:cxnSpLocks noChangeShapeType="1"/>
            <a:endCxn id="3089" idx="0"/>
          </p:cNvCxnSpPr>
          <p:nvPr/>
        </p:nvCxnSpPr>
        <p:spPr bwMode="auto">
          <a:xfrm>
            <a:off x="1295400" y="3946525"/>
            <a:ext cx="1588" cy="32845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8" name="Gerade Verbindung mit Pfeil 58">
            <a:extLst>
              <a:ext uri="{FF2B5EF4-FFF2-40B4-BE49-F238E27FC236}">
                <a16:creationId xmlns:a16="http://schemas.microsoft.com/office/drawing/2014/main" id="{0BE8431E-6872-8297-544C-EA013ACA791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1655763"/>
            <a:ext cx="0" cy="1793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9" name="Gerade Verbindung mit Pfeil 58">
            <a:extLst>
              <a:ext uri="{FF2B5EF4-FFF2-40B4-BE49-F238E27FC236}">
                <a16:creationId xmlns:a16="http://schemas.microsoft.com/office/drawing/2014/main" id="{A7C083D8-F9BE-4B1E-1A83-06B0EB03F716}"/>
              </a:ext>
            </a:extLst>
          </p:cNvPr>
          <p:cNvCxnSpPr>
            <a:cxnSpLocks noChangeShapeType="1"/>
            <a:stCxn id="3076" idx="2"/>
          </p:cNvCxnSpPr>
          <p:nvPr/>
        </p:nvCxnSpPr>
        <p:spPr bwMode="auto">
          <a:xfrm flipH="1">
            <a:off x="1295400" y="2197100"/>
            <a:ext cx="1588" cy="828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Gerade Verbindung mit Pfeil 58">
            <a:extLst>
              <a:ext uri="{FF2B5EF4-FFF2-40B4-BE49-F238E27FC236}">
                <a16:creationId xmlns:a16="http://schemas.microsoft.com/office/drawing/2014/main" id="{3A70A446-4D38-D395-20A7-7F8C61ECB530}"/>
              </a:ext>
            </a:extLst>
          </p:cNvPr>
          <p:cNvCxnSpPr>
            <a:cxnSpLocks noChangeShapeType="1"/>
            <a:stCxn id="3078" idx="3"/>
            <a:endCxn id="3079" idx="1"/>
          </p:cNvCxnSpPr>
          <p:nvPr/>
        </p:nvCxnSpPr>
        <p:spPr bwMode="auto">
          <a:xfrm flipV="1">
            <a:off x="2132013" y="3476625"/>
            <a:ext cx="401637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1" name="Freeform 7">
            <a:extLst>
              <a:ext uri="{FF2B5EF4-FFF2-40B4-BE49-F238E27FC236}">
                <a16:creationId xmlns:a16="http://schemas.microsoft.com/office/drawing/2014/main" id="{EDA6224A-7EE2-8738-01F0-05A3EB767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025" y="3995738"/>
            <a:ext cx="1744663" cy="792162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2" name="Text Box 8">
            <a:extLst>
              <a:ext uri="{FF2B5EF4-FFF2-40B4-BE49-F238E27FC236}">
                <a16:creationId xmlns:a16="http://schemas.microsoft.com/office/drawing/2014/main" id="{8BC84802-8442-8A98-8749-78A2E2940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38" y="4068763"/>
            <a:ext cx="1350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Wurden die Änderungsvor-schläge vom Arzt akzeptiert?</a:t>
            </a:r>
          </a:p>
        </p:txBody>
      </p:sp>
      <p:sp>
        <p:nvSpPr>
          <p:cNvPr id="3103" name="Text Box 9">
            <a:extLst>
              <a:ext uri="{FF2B5EF4-FFF2-40B4-BE49-F238E27FC236}">
                <a16:creationId xmlns:a16="http://schemas.microsoft.com/office/drawing/2014/main" id="{4779B083-13F6-1496-FF7E-3F401205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963" y="4205288"/>
            <a:ext cx="1784350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Verordner besteht auf Rezepturarzneimittel</a:t>
            </a:r>
          </a:p>
        </p:txBody>
      </p:sp>
      <p:sp>
        <p:nvSpPr>
          <p:cNvPr id="3104" name="Freeform 7">
            <a:extLst>
              <a:ext uri="{FF2B5EF4-FFF2-40B4-BE49-F238E27FC236}">
                <a16:creationId xmlns:a16="http://schemas.microsoft.com/office/drawing/2014/main" id="{A35E385D-69D7-5898-4EE8-905822D85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488" y="4841875"/>
            <a:ext cx="1744662" cy="109855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5" name="Text Box 8">
            <a:extLst>
              <a:ext uri="{FF2B5EF4-FFF2-40B4-BE49-F238E27FC236}">
                <a16:creationId xmlns:a16="http://schemas.microsoft.com/office/drawing/2014/main" id="{76BA313D-2206-2E54-FD96-B0DFA066E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068888"/>
            <a:ext cx="171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Rezepturarzneimittel bedenklich (§ 5 AMG) oder in der Qualität erheblich gemindert (§ 8 AMG)?</a:t>
            </a:r>
          </a:p>
        </p:txBody>
      </p:sp>
      <p:sp>
        <p:nvSpPr>
          <p:cNvPr id="3106" name="Text Box 4">
            <a:extLst>
              <a:ext uri="{FF2B5EF4-FFF2-40B4-BE49-F238E27FC236}">
                <a16:creationId xmlns:a16="http://schemas.microsoft.com/office/drawing/2014/main" id="{80FB209F-CE49-9708-3B00-9952AD0B1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46800"/>
            <a:ext cx="1704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Ablehnung der Herstellung und Dokumentation</a:t>
            </a:r>
          </a:p>
        </p:txBody>
      </p:sp>
      <p:sp>
        <p:nvSpPr>
          <p:cNvPr id="3107" name="Freeform 3">
            <a:extLst>
              <a:ext uri="{FF2B5EF4-FFF2-40B4-BE49-F238E27FC236}">
                <a16:creationId xmlns:a16="http://schemas.microsoft.com/office/drawing/2014/main" id="{B1B55DBC-5C50-A564-DAB8-F6B604563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6438" y="6146800"/>
            <a:ext cx="1784350" cy="369888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08" name="Gerade Verbindung mit Pfeil 58">
            <a:extLst>
              <a:ext uri="{FF2B5EF4-FFF2-40B4-BE49-F238E27FC236}">
                <a16:creationId xmlns:a16="http://schemas.microsoft.com/office/drawing/2014/main" id="{6758A34D-9C3E-A90C-A064-A98DBC5E8950}"/>
              </a:ext>
            </a:extLst>
          </p:cNvPr>
          <p:cNvCxnSpPr>
            <a:cxnSpLocks noChangeShapeType="1"/>
            <a:stCxn id="3079" idx="2"/>
          </p:cNvCxnSpPr>
          <p:nvPr/>
        </p:nvCxnSpPr>
        <p:spPr bwMode="auto">
          <a:xfrm>
            <a:off x="3235325" y="3730625"/>
            <a:ext cx="4763" cy="2651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Gerade Verbindung mit Pfeil 58">
            <a:extLst>
              <a:ext uri="{FF2B5EF4-FFF2-40B4-BE49-F238E27FC236}">
                <a16:creationId xmlns:a16="http://schemas.microsoft.com/office/drawing/2014/main" id="{7342A297-078A-891F-A30B-048EA534C44F}"/>
              </a:ext>
            </a:extLst>
          </p:cNvPr>
          <p:cNvCxnSpPr>
            <a:cxnSpLocks noChangeShapeType="1"/>
            <a:endCxn id="3103" idx="1"/>
          </p:cNvCxnSpPr>
          <p:nvPr/>
        </p:nvCxnSpPr>
        <p:spPr bwMode="auto">
          <a:xfrm flipV="1">
            <a:off x="4113213" y="4391025"/>
            <a:ext cx="4127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Gerade Verbindung mit Pfeil 58">
            <a:extLst>
              <a:ext uri="{FF2B5EF4-FFF2-40B4-BE49-F238E27FC236}">
                <a16:creationId xmlns:a16="http://schemas.microsoft.com/office/drawing/2014/main" id="{EFF46AE8-0A74-8DF1-26DD-5F57D068A66F}"/>
              </a:ext>
            </a:extLst>
          </p:cNvPr>
          <p:cNvCxnSpPr>
            <a:cxnSpLocks noChangeShapeType="1"/>
            <a:stCxn id="3103" idx="2"/>
          </p:cNvCxnSpPr>
          <p:nvPr/>
        </p:nvCxnSpPr>
        <p:spPr bwMode="auto">
          <a:xfrm>
            <a:off x="5418138" y="4575175"/>
            <a:ext cx="0" cy="266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1" name="Gerade Verbindung mit Pfeil 58">
            <a:extLst>
              <a:ext uri="{FF2B5EF4-FFF2-40B4-BE49-F238E27FC236}">
                <a16:creationId xmlns:a16="http://schemas.microsoft.com/office/drawing/2014/main" id="{BB2578E9-5F29-1071-EA1C-5C64AF153FF1}"/>
              </a:ext>
            </a:extLst>
          </p:cNvPr>
          <p:cNvCxnSpPr>
            <a:cxnSpLocks noChangeShapeType="1"/>
            <a:endCxn id="3106" idx="0"/>
          </p:cNvCxnSpPr>
          <p:nvPr/>
        </p:nvCxnSpPr>
        <p:spPr bwMode="auto">
          <a:xfrm>
            <a:off x="5418138" y="5940425"/>
            <a:ext cx="6350" cy="206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2" name="Gewinkelter Verbinder 39">
            <a:extLst>
              <a:ext uri="{FF2B5EF4-FFF2-40B4-BE49-F238E27FC236}">
                <a16:creationId xmlns:a16="http://schemas.microsoft.com/office/drawing/2014/main" id="{83D1C0BD-0288-D582-089D-4A972BE24FB2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1903413" y="5375275"/>
            <a:ext cx="2644775" cy="1855788"/>
          </a:xfrm>
          <a:prstGeom prst="bentConnector3">
            <a:avLst>
              <a:gd name="adj1" fmla="val 100074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3" name="Gewinkelter Verbinder 49">
            <a:extLst>
              <a:ext uri="{FF2B5EF4-FFF2-40B4-BE49-F238E27FC236}">
                <a16:creationId xmlns:a16="http://schemas.microsoft.com/office/drawing/2014/main" id="{FF85EA2B-6756-5199-F9A8-8A4561782A0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37369" y="5401469"/>
            <a:ext cx="2840037" cy="809625"/>
          </a:xfrm>
          <a:prstGeom prst="bentConnector3">
            <a:avLst>
              <a:gd name="adj1" fmla="val 9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4" name="Textfeld 97">
            <a:extLst>
              <a:ext uri="{FF2B5EF4-FFF2-40B4-BE49-F238E27FC236}">
                <a16:creationId xmlns:a16="http://schemas.microsoft.com/office/drawing/2014/main" id="{D5A0421C-9FAA-22A4-4A2E-498837F5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325" y="4140200"/>
            <a:ext cx="3762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</a:p>
        </p:txBody>
      </p:sp>
      <p:sp>
        <p:nvSpPr>
          <p:cNvPr id="3115" name="Textfeld 97">
            <a:extLst>
              <a:ext uri="{FF2B5EF4-FFF2-40B4-BE49-F238E27FC236}">
                <a16:creationId xmlns:a16="http://schemas.microsoft.com/office/drawing/2014/main" id="{5E907BDD-63F1-9AAB-6B65-872FA15056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0700" y="5832475"/>
            <a:ext cx="1239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Ja, Nutzen-Risiko-Abwägung verbietet die Herstellung</a:t>
            </a:r>
          </a:p>
        </p:txBody>
      </p:sp>
      <p:sp>
        <p:nvSpPr>
          <p:cNvPr id="3116" name="Textfeld 97">
            <a:extLst>
              <a:ext uri="{FF2B5EF4-FFF2-40B4-BE49-F238E27FC236}">
                <a16:creationId xmlns:a16="http://schemas.microsoft.com/office/drawing/2014/main" id="{F5105289-D417-8726-AACE-3C28B545D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4548188"/>
            <a:ext cx="1027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Mit den Änderungen ist die Rezepturverordnung plausibel</a:t>
            </a:r>
          </a:p>
        </p:txBody>
      </p:sp>
      <p:cxnSp>
        <p:nvCxnSpPr>
          <p:cNvPr id="3117" name="Gerade Verbindung 94">
            <a:extLst>
              <a:ext uri="{FF2B5EF4-FFF2-40B4-BE49-F238E27FC236}">
                <a16:creationId xmlns:a16="http://schemas.microsoft.com/office/drawing/2014/main" id="{1CAFC962-C4CB-06FA-665D-1024FB5EB23D}"/>
              </a:ext>
            </a:extLst>
          </p:cNvPr>
          <p:cNvCxnSpPr>
            <a:cxnSpLocks noChangeShapeType="1"/>
            <a:stCxn id="3089" idx="3"/>
            <a:endCxn id="3092" idx="1"/>
          </p:cNvCxnSpPr>
          <p:nvPr/>
        </p:nvCxnSpPr>
        <p:spPr bwMode="auto">
          <a:xfrm>
            <a:off x="2063750" y="7450138"/>
            <a:ext cx="2243138" cy="111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8" name="Gerade Verbindung mit Pfeil 75">
            <a:extLst>
              <a:ext uri="{FF2B5EF4-FFF2-40B4-BE49-F238E27FC236}">
                <a16:creationId xmlns:a16="http://schemas.microsoft.com/office/drawing/2014/main" id="{4791606D-A9D7-7BEA-BED5-844F95DBD1DF}"/>
              </a:ext>
            </a:extLst>
          </p:cNvPr>
          <p:cNvCxnSpPr>
            <a:cxnSpLocks noChangeShapeType="1"/>
            <a:stCxn id="3093" idx="2"/>
          </p:cNvCxnSpPr>
          <p:nvPr/>
        </p:nvCxnSpPr>
        <p:spPr bwMode="auto">
          <a:xfrm flipH="1">
            <a:off x="1295400" y="8748713"/>
            <a:ext cx="1588" cy="9001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3B611316-CE65-5E09-1207-255F9D1DF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15" y="4580065"/>
            <a:ext cx="1204912" cy="23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Mängel beseitigen</a:t>
            </a:r>
          </a:p>
        </p:txBody>
      </p:sp>
      <p:sp>
        <p:nvSpPr>
          <p:cNvPr id="4099" name="Text Box 8">
            <a:extLst>
              <a:ext uri="{FF2B5EF4-FFF2-40B4-BE49-F238E27FC236}">
                <a16:creationId xmlns:a16="http://schemas.microsoft.com/office/drawing/2014/main" id="{519E1AA2-A57C-5C13-8E1B-2C6F94B7A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295" y="7143877"/>
            <a:ext cx="2109787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Kennzeichnung nach § 14 ApBetrO sowie weitere aus Gründen der Arzneimittelsicherheit erforderliche Angaben</a:t>
            </a:r>
          </a:p>
        </p:txBody>
      </p:sp>
      <p:sp>
        <p:nvSpPr>
          <p:cNvPr id="4100" name="Text Box 31">
            <a:extLst>
              <a:ext uri="{FF2B5EF4-FFF2-40B4-BE49-F238E27FC236}">
                <a16:creationId xmlns:a16="http://schemas.microsoft.com/office/drawing/2014/main" id="{617A7080-7883-1B00-957B-4FC9138D8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038" y="6399340"/>
            <a:ext cx="3103563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Kennzeichnung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Name und Anschrift der herstellenden Apotheke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Name und Anschrift der abgebenden Apotheke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Name, Vorname, Geburtsdatum des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Name der anfordernden Praxis bzw. Krankenhausstation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Bezeichnung des Fertigarzneimittels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Wirksame Bestandteile nach Art und Menge, ggf. Antioxidanzien,</a:t>
            </a:r>
            <a:br>
              <a:rPr lang="de-DE" altLang="de-DE" sz="70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  Stabilisatoren, Konservierungsstoffe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Chargenbezeichnung des Fertigarzneimittels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Name des pharmazeutischen Unternehmers des FAM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Inhalt nach Gewicht, Rauminhalt, Stückzahl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Art und ggf. Dauer der Applikation (Gebrauchsanweisung)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Ggf. Anwendungshinweise, z. B. Anwendung über einen Steril- und/oder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Partikelfilter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Lagerungshinweise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Datum der Herstellung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Datum und Uhrzeit der vorgesehenen Applikation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Verwendbarkeitsfrist mit dem Hinweis „verwendbar bis“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Hinweis auf besondere Vorsichtsmaßnahmen für die Aufbewahrung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oder für die Beseitigung oder sonstige besondere Vorsichtsmaßnahmen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Herstellungsnummer der Dokumentation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571793E1-A80B-10DC-D3CF-3C55754B6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9326" y="4441952"/>
            <a:ext cx="2117725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Durchführung und Dokumentation der Inprozessprüfungen gemäß Herstellungsanweisung</a:t>
            </a:r>
          </a:p>
        </p:txBody>
      </p:sp>
      <p:cxnSp>
        <p:nvCxnSpPr>
          <p:cNvPr id="4102" name="Gerade Verbindung mit Pfeil 35">
            <a:extLst>
              <a:ext uri="{FF2B5EF4-FFF2-40B4-BE49-F238E27FC236}">
                <a16:creationId xmlns:a16="http://schemas.microsoft.com/office/drawing/2014/main" id="{25AF3A50-41AB-2683-11C8-31D2DCAD053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96911" y="503274"/>
            <a:ext cx="2555" cy="36905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Freeform 24">
            <a:extLst>
              <a:ext uri="{FF2B5EF4-FFF2-40B4-BE49-F238E27FC236}">
                <a16:creationId xmlns:a16="http://schemas.microsoft.com/office/drawing/2014/main" id="{B59918F0-9987-9A5E-80BD-5BBD083DD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101" y="6121527"/>
            <a:ext cx="520700" cy="18256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04" name="Gerade Verbindung mit Pfeil 38">
            <a:extLst>
              <a:ext uri="{FF2B5EF4-FFF2-40B4-BE49-F238E27FC236}">
                <a16:creationId xmlns:a16="http://schemas.microsoft.com/office/drawing/2014/main" id="{199E13F8-06AA-AF09-FB07-C4733FEC587D}"/>
              </a:ext>
            </a:extLst>
          </p:cNvPr>
          <p:cNvCxnSpPr>
            <a:cxnSpLocks noChangeShapeType="1"/>
            <a:stCxn id="4098" idx="3"/>
            <a:endCxn id="4101" idx="1"/>
          </p:cNvCxnSpPr>
          <p:nvPr/>
        </p:nvCxnSpPr>
        <p:spPr bwMode="auto">
          <a:xfrm>
            <a:off x="1738827" y="4695159"/>
            <a:ext cx="200499" cy="79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Flussdiagramm: Verzweigung 39">
            <a:extLst>
              <a:ext uri="{FF2B5EF4-FFF2-40B4-BE49-F238E27FC236}">
                <a16:creationId xmlns:a16="http://schemas.microsoft.com/office/drawing/2014/main" id="{F8D1769D-2771-8FE1-E017-5F3803B9A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90" y="5705602"/>
            <a:ext cx="1350962" cy="985838"/>
          </a:xfrm>
          <a:prstGeom prst="flowChartDecision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4106" name="Flussdiagramm: Verzweigung 40">
            <a:extLst>
              <a:ext uri="{FF2B5EF4-FFF2-40B4-BE49-F238E27FC236}">
                <a16:creationId xmlns:a16="http://schemas.microsoft.com/office/drawing/2014/main" id="{5D9B23F1-604D-641F-0865-D378DD369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6657" y="5778627"/>
            <a:ext cx="1643062" cy="839788"/>
          </a:xfrm>
          <a:prstGeom prst="flowChartDecision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7" name="Textfeld 42">
            <a:extLst>
              <a:ext uri="{FF2B5EF4-FFF2-40B4-BE49-F238E27FC236}">
                <a16:creationId xmlns:a16="http://schemas.microsoft.com/office/drawing/2014/main" id="{5DD38A67-BC0E-A063-3696-AA97E301D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59" y="5959602"/>
            <a:ext cx="10636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Sind die Mängel</a:t>
            </a:r>
          </a:p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nachträglich zu</a:t>
            </a:r>
          </a:p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beseitigen?</a:t>
            </a:r>
          </a:p>
        </p:txBody>
      </p:sp>
      <p:sp>
        <p:nvSpPr>
          <p:cNvPr id="4108" name="Textfeld 43">
            <a:extLst>
              <a:ext uri="{FF2B5EF4-FFF2-40B4-BE49-F238E27FC236}">
                <a16:creationId xmlns:a16="http://schemas.microsoft.com/office/drawing/2014/main" id="{8D64C26D-F070-D9A4-B7D3-5D97EE6FC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7976" y="6016752"/>
            <a:ext cx="1423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Inprozessprüfungen sind ohne Mängel?</a:t>
            </a:r>
          </a:p>
        </p:txBody>
      </p:sp>
      <p:cxnSp>
        <p:nvCxnSpPr>
          <p:cNvPr id="4109" name="Gerade Verbindung mit Pfeil 45">
            <a:extLst>
              <a:ext uri="{FF2B5EF4-FFF2-40B4-BE49-F238E27FC236}">
                <a16:creationId xmlns:a16="http://schemas.microsoft.com/office/drawing/2014/main" id="{A77283E9-71CB-C1B5-2C61-4A466E7642F7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36371" y="4810252"/>
            <a:ext cx="0" cy="895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Gerade Verbindung mit Pfeil 49">
            <a:extLst>
              <a:ext uri="{FF2B5EF4-FFF2-40B4-BE49-F238E27FC236}">
                <a16:creationId xmlns:a16="http://schemas.microsoft.com/office/drawing/2014/main" id="{79973158-8FAE-DE10-6C3E-22DC98D82A4E}"/>
              </a:ext>
            </a:extLst>
          </p:cNvPr>
          <p:cNvCxnSpPr>
            <a:cxnSpLocks noChangeShapeType="1"/>
            <a:stCxn id="4101" idx="2"/>
            <a:endCxn id="4106" idx="0"/>
          </p:cNvCxnSpPr>
          <p:nvPr/>
        </p:nvCxnSpPr>
        <p:spPr bwMode="auto">
          <a:xfrm flipH="1">
            <a:off x="2998188" y="4949952"/>
            <a:ext cx="1" cy="8286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Gerade Verbindung mit Pfeil 53">
            <a:extLst>
              <a:ext uri="{FF2B5EF4-FFF2-40B4-BE49-F238E27FC236}">
                <a16:creationId xmlns:a16="http://schemas.microsoft.com/office/drawing/2014/main" id="{77D10661-BCB0-65EE-32CE-79E7DBAA7BFE}"/>
              </a:ext>
            </a:extLst>
          </p:cNvPr>
          <p:cNvCxnSpPr>
            <a:cxnSpLocks noChangeShapeType="1"/>
            <a:stCxn id="4106" idx="1"/>
            <a:endCxn id="4105" idx="3"/>
          </p:cNvCxnSpPr>
          <p:nvPr/>
        </p:nvCxnSpPr>
        <p:spPr bwMode="auto">
          <a:xfrm flipH="1">
            <a:off x="1811852" y="6198521"/>
            <a:ext cx="36480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Textfeld 57">
            <a:extLst>
              <a:ext uri="{FF2B5EF4-FFF2-40B4-BE49-F238E27FC236}">
                <a16:creationId xmlns:a16="http://schemas.microsoft.com/office/drawing/2014/main" id="{9CB0D4CF-31EF-7233-B574-420459925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038" y="6102477"/>
            <a:ext cx="27019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 Bei Mängeln diensthabenden Apotheker hinzuziehen</a:t>
            </a:r>
          </a:p>
        </p:txBody>
      </p:sp>
      <p:cxnSp>
        <p:nvCxnSpPr>
          <p:cNvPr id="4113" name="Gerade Verbindung 59">
            <a:extLst>
              <a:ext uri="{FF2B5EF4-FFF2-40B4-BE49-F238E27FC236}">
                <a16:creationId xmlns:a16="http://schemas.microsoft.com/office/drawing/2014/main" id="{D4A17574-EFA4-4B61-0CC9-2E022B75E7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388" y="6199315"/>
            <a:ext cx="5016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4" name="Freeform 3">
            <a:extLst>
              <a:ext uri="{FF2B5EF4-FFF2-40B4-BE49-F238E27FC236}">
                <a16:creationId xmlns:a16="http://schemas.microsoft.com/office/drawing/2014/main" id="{B2F648A0-59C2-F486-6784-E680AF244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34" y="8113840"/>
            <a:ext cx="1387475" cy="36512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5" name="Textfeld 66">
            <a:extLst>
              <a:ext uri="{FF2B5EF4-FFF2-40B4-BE49-F238E27FC236}">
                <a16:creationId xmlns:a16="http://schemas.microsoft.com/office/drawing/2014/main" id="{519CBA76-AB4C-2168-4689-0ACCEEAA9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403" y="8177752"/>
            <a:ext cx="12779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Ansatz  vernichten</a:t>
            </a:r>
          </a:p>
        </p:txBody>
      </p:sp>
      <p:cxnSp>
        <p:nvCxnSpPr>
          <p:cNvPr id="4116" name="Gerade Verbindung mit Pfeil 68">
            <a:extLst>
              <a:ext uri="{FF2B5EF4-FFF2-40B4-BE49-F238E27FC236}">
                <a16:creationId xmlns:a16="http://schemas.microsoft.com/office/drawing/2014/main" id="{029952D4-BA61-5226-BADC-1EB4709858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36371" y="6691440"/>
            <a:ext cx="0" cy="142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Gerade Verbindung mit Pfeil 70">
            <a:extLst>
              <a:ext uri="{FF2B5EF4-FFF2-40B4-BE49-F238E27FC236}">
                <a16:creationId xmlns:a16="http://schemas.microsoft.com/office/drawing/2014/main" id="{D855E51C-E3C6-97E1-A511-6A249352710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95904" y="6618415"/>
            <a:ext cx="4568" cy="525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8" name="Gerade Verbindung 73">
            <a:extLst>
              <a:ext uri="{FF2B5EF4-FFF2-40B4-BE49-F238E27FC236}">
                <a16:creationId xmlns:a16="http://schemas.microsoft.com/office/drawing/2014/main" id="{A8D638F1-B1D7-F97B-7944-BE4459318234}"/>
              </a:ext>
            </a:extLst>
          </p:cNvPr>
          <p:cNvCxnSpPr>
            <a:cxnSpLocks noChangeShapeType="1"/>
            <a:stCxn id="4099" idx="3"/>
            <a:endCxn id="4100" idx="1"/>
          </p:cNvCxnSpPr>
          <p:nvPr/>
        </p:nvCxnSpPr>
        <p:spPr bwMode="auto">
          <a:xfrm flipV="1">
            <a:off x="4053082" y="7463759"/>
            <a:ext cx="258956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9" name="Gerade Verbindung mit Pfeil 77">
            <a:extLst>
              <a:ext uri="{FF2B5EF4-FFF2-40B4-BE49-F238E27FC236}">
                <a16:creationId xmlns:a16="http://schemas.microsoft.com/office/drawing/2014/main" id="{54DEED16-FD7E-AA6E-B4CE-A93B78669EF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997094" y="7789990"/>
            <a:ext cx="2188" cy="13001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0" name="Textfeld 116">
            <a:extLst>
              <a:ext uri="{FF2B5EF4-FFF2-40B4-BE49-F238E27FC236}">
                <a16:creationId xmlns:a16="http://schemas.microsoft.com/office/drawing/2014/main" id="{1DA32485-403D-C215-BF43-3419F61FB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76" y="5346827"/>
            <a:ext cx="7318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Nachbesserung </a:t>
            </a:r>
          </a:p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</a:p>
        </p:txBody>
      </p:sp>
      <p:sp>
        <p:nvSpPr>
          <p:cNvPr id="4121" name="Textfeld 117">
            <a:extLst>
              <a:ext uri="{FF2B5EF4-FFF2-40B4-BE49-F238E27FC236}">
                <a16:creationId xmlns:a16="http://schemas.microsoft.com/office/drawing/2014/main" id="{1AE38CE9-F48A-69D0-FDC8-266C22063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626" y="5886577"/>
            <a:ext cx="828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Mängel festgestellt</a:t>
            </a:r>
          </a:p>
        </p:txBody>
      </p:sp>
      <p:sp>
        <p:nvSpPr>
          <p:cNvPr id="4122" name="Textfeld 118">
            <a:extLst>
              <a:ext uri="{FF2B5EF4-FFF2-40B4-BE49-F238E27FC236}">
                <a16:creationId xmlns:a16="http://schemas.microsoft.com/office/drawing/2014/main" id="{7E72F03C-CA3E-EB45-4EF0-9CABE64C6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2351" y="6686677"/>
            <a:ext cx="730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Keine Mängel</a:t>
            </a:r>
          </a:p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festgestellt</a:t>
            </a:r>
          </a:p>
        </p:txBody>
      </p:sp>
      <p:sp>
        <p:nvSpPr>
          <p:cNvPr id="4123" name="Textfeld 126">
            <a:extLst>
              <a:ext uri="{FF2B5EF4-FFF2-40B4-BE49-F238E27FC236}">
                <a16:creationId xmlns:a16="http://schemas.microsoft.com/office/drawing/2014/main" id="{EDC8BB3A-35AB-C0F5-960F-A1AAAF712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184150"/>
            <a:ext cx="18256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100" b="1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  <a:p>
            <a:endParaRPr lang="de-DE" altLang="de-DE" sz="11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Rechteck 67">
            <a:extLst>
              <a:ext uri="{FF2B5EF4-FFF2-40B4-BE49-F238E27FC236}">
                <a16:creationId xmlns:a16="http://schemas.microsoft.com/office/drawing/2014/main" id="{C255236B-5D7C-CC45-4E23-B567771C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751" y="6780340"/>
            <a:ext cx="730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Keine Nachbesserung</a:t>
            </a:r>
          </a:p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</a:p>
        </p:txBody>
      </p:sp>
      <p:sp>
        <p:nvSpPr>
          <p:cNvPr id="4125" name="Text Box 10">
            <a:extLst>
              <a:ext uri="{FF2B5EF4-FFF2-40B4-BE49-F238E27FC236}">
                <a16:creationId xmlns:a16="http://schemas.microsoft.com/office/drawing/2014/main" id="{EA318DD8-208F-E388-4002-1182E61D1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3295" y="872332"/>
            <a:ext cx="2109787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 dirty="0">
                <a:latin typeface="Arial" panose="020B0604020202020204" pitchFamily="34" charset="0"/>
              </a:rPr>
              <a:t>Bereitstellen der benötigten Materialien</a:t>
            </a:r>
          </a:p>
        </p:txBody>
      </p:sp>
      <p:sp>
        <p:nvSpPr>
          <p:cNvPr id="4126" name="Text Box 37">
            <a:extLst>
              <a:ext uri="{FF2B5EF4-FFF2-40B4-BE49-F238E27FC236}">
                <a16:creationId xmlns:a16="http://schemas.microsoft.com/office/drawing/2014/main" id="{5A49D2AE-410A-E535-D3A0-D77D56319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395288"/>
            <a:ext cx="3048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2.1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Ausgangsstoffe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Fertigarzneimittel (arzneistoffhaltige und Infusionsträgerlösung) und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Medizinprodukte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2.2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Arbeitsmittel zur Herstellung und Anwendung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Sterile Hilfsmittel, Medizinprodukte bzw. sonstige Arbeitsmittel 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(geeignet für die Herstellung)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Kapitel 2.3</a:t>
            </a:r>
          </a:p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Primärpackmittel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Sterile Behältnisse für Parenteralia</a:t>
            </a:r>
          </a:p>
          <a:p>
            <a:pPr>
              <a:lnSpc>
                <a:spcPct val="90000"/>
              </a:lnSpc>
            </a:pPr>
            <a:endParaRPr lang="de-DE" altLang="de-DE" sz="7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Sichtprüfung vor der Verwendung und Dokumentation</a:t>
            </a:r>
          </a:p>
        </p:txBody>
      </p:sp>
      <p:sp>
        <p:nvSpPr>
          <p:cNvPr id="4127" name="Freeform 40">
            <a:extLst>
              <a:ext uri="{FF2B5EF4-FFF2-40B4-BE49-F238E27FC236}">
                <a16:creationId xmlns:a16="http://schemas.microsoft.com/office/drawing/2014/main" id="{6C5B4A99-8074-8526-D932-16AEFA08B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9831" y="2112756"/>
            <a:ext cx="685800" cy="26130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8" name="Text Box 41">
            <a:extLst>
              <a:ext uri="{FF2B5EF4-FFF2-40B4-BE49-F238E27FC236}">
                <a16:creationId xmlns:a16="http://schemas.microsoft.com/office/drawing/2014/main" id="{82CF7960-FA3A-BF16-8EBA-2F1E2E976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181" y="2149269"/>
            <a:ext cx="3167062" cy="261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Kapitel 4.1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Herstellungsprotokoll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Dokumentation gemäß § 7 Abs. 1c ApBetrO schriftlich oder elektronisch</a:t>
            </a:r>
          </a:p>
          <a:p>
            <a:pPr>
              <a:lnSpc>
                <a:spcPct val="90000"/>
              </a:lnSpc>
            </a:pPr>
            <a:r>
              <a:rPr lang="de-DE" altLang="de-DE" sz="700" u="sng" dirty="0">
                <a:latin typeface="Arial" panose="020B0604020202020204" pitchFamily="34" charset="0"/>
              </a:rPr>
              <a:t>Herstellungsprotokoll: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Name, Vorname des Patienten und Name des verschreibenden Arztes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bzw. eine auf die Kopie der Rezepturverordnung/des Anforderungsbogens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Bezug nehmende Herstellungsnummer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Geburtsdatum des Patienten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Geschlecht des Patienten, soweit für die Plausibilitätskontrolle erforderlich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Therapieplan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Körpergewicht, -größe, -oberfläche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Ergebnis der Plausibilitätsprüfung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alle wirksamen Bestandteile nach Art und Menge, ggf. </a:t>
            </a:r>
            <a:r>
              <a:rPr lang="de-DE" altLang="de-DE" sz="700" dirty="0" err="1">
                <a:latin typeface="Arial" panose="020B0604020202020204" pitchFamily="34" charset="0"/>
              </a:rPr>
              <a:t>Antioxidanzien</a:t>
            </a:r>
            <a:r>
              <a:rPr lang="de-DE" altLang="de-DE" sz="700" dirty="0"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Stabilisatoren, Konservierungsstoffe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Bezeichnung des FAM nach Art und Menge, Chargenbezeichnung,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Verfallsdatum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Darreichungsform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Art und Dauer der Applikation (Gebrauchsanweisung)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4-Augen-Prinzip, ggf. </a:t>
            </a:r>
            <a:r>
              <a:rPr lang="de-DE" altLang="de-DE" sz="700" dirty="0" err="1">
                <a:latin typeface="Arial" panose="020B0604020202020204" pitchFamily="34" charset="0"/>
              </a:rPr>
              <a:t>Wägeprotokoll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Ergebnisse der </a:t>
            </a:r>
            <a:r>
              <a:rPr lang="de-DE" altLang="de-DE" sz="700" dirty="0" err="1">
                <a:latin typeface="Arial" panose="020B0604020202020204" pitchFamily="34" charset="0"/>
              </a:rPr>
              <a:t>Inprozesskontrollen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Apothekeninterne Herstellungsnummer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Datum der Herstellung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Lagerungshinweise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Verwendbarkeitsdatum bzw. –</a:t>
            </a:r>
            <a:r>
              <a:rPr lang="de-DE" altLang="de-DE" sz="700" dirty="0" err="1">
                <a:latin typeface="Arial" panose="020B0604020202020204" pitchFamily="34" charset="0"/>
              </a:rPr>
              <a:t>zeitraum</a:t>
            </a:r>
            <a:endParaRPr lang="de-DE" altLang="de-DE" sz="7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Ergebnisse der Endkontrolle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 dirty="0">
                <a:latin typeface="Arial" panose="020B0604020202020204" pitchFamily="34" charset="0"/>
              </a:rPr>
              <a:t> Name der herstellenden pharmazeutischen Mitarbeiter (4-Augen-Prinzip)</a:t>
            </a:r>
          </a:p>
        </p:txBody>
      </p:sp>
      <p:sp>
        <p:nvSpPr>
          <p:cNvPr id="4129" name="Line 45">
            <a:extLst>
              <a:ext uri="{FF2B5EF4-FFF2-40B4-BE49-F238E27FC236}">
                <a16:creationId xmlns:a16="http://schemas.microsoft.com/office/drawing/2014/main" id="{163621F0-FDC0-1295-F1FB-0FD334041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431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30" name="Line 47">
            <a:extLst>
              <a:ext uri="{FF2B5EF4-FFF2-40B4-BE49-F238E27FC236}">
                <a16:creationId xmlns:a16="http://schemas.microsoft.com/office/drawing/2014/main" id="{69C996FB-2764-E041-EAF9-74BD8ED46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431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31" name="Text Box 11">
            <a:extLst>
              <a:ext uri="{FF2B5EF4-FFF2-40B4-BE49-F238E27FC236}">
                <a16:creationId xmlns:a16="http://schemas.microsoft.com/office/drawing/2014/main" id="{BB643E2E-68AE-8F68-B590-A2B0BE0FD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4088" y="3234324"/>
            <a:ext cx="2108200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Herstellung und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Herstellungsdokumentation</a:t>
            </a:r>
          </a:p>
        </p:txBody>
      </p:sp>
      <p:sp>
        <p:nvSpPr>
          <p:cNvPr id="4132" name="Text Box 12">
            <a:extLst>
              <a:ext uri="{FF2B5EF4-FFF2-40B4-BE49-F238E27FC236}">
                <a16:creationId xmlns:a16="http://schemas.microsoft.com/office/drawing/2014/main" id="{CEB6E129-16D5-6307-9F9B-D87AC3911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801" y="1459706"/>
            <a:ext cx="1684337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900"/>
              </a:lnSpc>
            </a:pPr>
            <a:r>
              <a:rPr lang="de-DE" altLang="de-DE" sz="900" b="1" dirty="0">
                <a:latin typeface="Arial" panose="020B0604020202020204" pitchFamily="34" charset="0"/>
              </a:rPr>
              <a:t>Verweis auf Leitlinien zur Qualitätssicherung </a:t>
            </a:r>
            <a:br>
              <a:rPr lang="de-DE" altLang="de-DE" sz="900" b="1" dirty="0">
                <a:latin typeface="Arial" panose="020B0604020202020204" pitchFamily="34" charset="0"/>
              </a:rPr>
            </a:br>
            <a:r>
              <a:rPr lang="de-DE" altLang="de-DE" sz="900" dirty="0">
                <a:latin typeface="Arial" panose="020B0604020202020204" pitchFamily="34" charset="0"/>
              </a:rPr>
              <a:t>- Prüfung und Lagerung der Fertigarzneimittel</a:t>
            </a:r>
          </a:p>
          <a:p>
            <a:pPr algn="ctr">
              <a:lnSpc>
                <a:spcPts val="900"/>
              </a:lnSpc>
            </a:pPr>
            <a:r>
              <a:rPr lang="de-DE" altLang="de-DE" sz="900" dirty="0">
                <a:latin typeface="Arial" panose="020B0604020202020204" pitchFamily="34" charset="0"/>
              </a:rPr>
              <a:t>- Prüfung und Lagerung der Primärpackmittel</a:t>
            </a:r>
          </a:p>
          <a:p>
            <a:pPr algn="ctr">
              <a:lnSpc>
                <a:spcPts val="900"/>
              </a:lnSpc>
            </a:pPr>
            <a:r>
              <a:rPr lang="de-DE" altLang="de-DE" sz="900" dirty="0">
                <a:latin typeface="Arial" panose="020B0604020202020204" pitchFamily="34" charset="0"/>
              </a:rPr>
              <a:t>- Empfehlungen zum Umgang mit Medizinprodukten in Apotheken</a:t>
            </a:r>
          </a:p>
        </p:txBody>
      </p:sp>
      <p:cxnSp>
        <p:nvCxnSpPr>
          <p:cNvPr id="4133" name="Gerade Verbindung mit Pfeil 78">
            <a:extLst>
              <a:ext uri="{FF2B5EF4-FFF2-40B4-BE49-F238E27FC236}">
                <a16:creationId xmlns:a16="http://schemas.microsoft.com/office/drawing/2014/main" id="{CF30C66C-29F0-B016-1D94-1782D0FAD0DB}"/>
              </a:ext>
            </a:extLst>
          </p:cNvPr>
          <p:cNvCxnSpPr>
            <a:cxnSpLocks noChangeShapeType="1"/>
            <a:stCxn id="4131" idx="2"/>
            <a:endCxn id="4101" idx="0"/>
          </p:cNvCxnSpPr>
          <p:nvPr/>
        </p:nvCxnSpPr>
        <p:spPr bwMode="auto">
          <a:xfrm>
            <a:off x="2998188" y="3604212"/>
            <a:ext cx="1" cy="8377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4" name="Freeform 24">
            <a:extLst>
              <a:ext uri="{FF2B5EF4-FFF2-40B4-BE49-F238E27FC236}">
                <a16:creationId xmlns:a16="http://schemas.microsoft.com/office/drawing/2014/main" id="{5F3980E3-7201-F46B-A781-470F219AE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0" y="381000"/>
            <a:ext cx="539750" cy="13525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35" name="Gerade Verbindung 98">
            <a:extLst>
              <a:ext uri="{FF2B5EF4-FFF2-40B4-BE49-F238E27FC236}">
                <a16:creationId xmlns:a16="http://schemas.microsoft.com/office/drawing/2014/main" id="{AE3A23DF-D8AB-D75D-05D3-01A82F22752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2266950" y="1317421"/>
            <a:ext cx="146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6" name="Gerade Verbindung mit Pfeil 100">
            <a:extLst>
              <a:ext uri="{FF2B5EF4-FFF2-40B4-BE49-F238E27FC236}">
                <a16:creationId xmlns:a16="http://schemas.microsoft.com/office/drawing/2014/main" id="{285C1B06-0CF1-09D5-302E-E7064DAE1382}"/>
              </a:ext>
            </a:extLst>
          </p:cNvPr>
          <p:cNvCxnSpPr>
            <a:cxnSpLocks noChangeShapeType="1"/>
            <a:stCxn id="4125" idx="2"/>
            <a:endCxn id="4131" idx="0"/>
          </p:cNvCxnSpPr>
          <p:nvPr/>
        </p:nvCxnSpPr>
        <p:spPr bwMode="auto">
          <a:xfrm flipH="1">
            <a:off x="2998188" y="1242219"/>
            <a:ext cx="1" cy="199210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7" name="Gerade Verbindung 103">
            <a:extLst>
              <a:ext uri="{FF2B5EF4-FFF2-40B4-BE49-F238E27FC236}">
                <a16:creationId xmlns:a16="http://schemas.microsoft.com/office/drawing/2014/main" id="{576CBC1B-1F30-9D9C-8BD9-6848D2F4BA6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052288" y="3417975"/>
            <a:ext cx="233893" cy="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8" name="Gerade Verbindung 103">
            <a:extLst>
              <a:ext uri="{FF2B5EF4-FFF2-40B4-BE49-F238E27FC236}">
                <a16:creationId xmlns:a16="http://schemas.microsoft.com/office/drawing/2014/main" id="{B7D1612E-2B1F-5412-EAD6-A53758A25170}"/>
              </a:ext>
            </a:extLst>
          </p:cNvPr>
          <p:cNvCxnSpPr>
            <a:cxnSpLocks noChangeShapeType="1"/>
            <a:stCxn id="4125" idx="3"/>
          </p:cNvCxnSpPr>
          <p:nvPr/>
        </p:nvCxnSpPr>
        <p:spPr bwMode="auto">
          <a:xfrm>
            <a:off x="4053082" y="1057276"/>
            <a:ext cx="266099" cy="125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9" name="Freeform 40">
            <a:extLst>
              <a:ext uri="{FF2B5EF4-FFF2-40B4-BE49-F238E27FC236}">
                <a16:creationId xmlns:a16="http://schemas.microsoft.com/office/drawing/2014/main" id="{C5865BE4-0AE1-7E3B-2032-6E18B984A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101" y="6405690"/>
            <a:ext cx="685800" cy="20732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40" name="Flussdiagramm: Gespeicherte Daten 5">
            <a:extLst>
              <a:ext uri="{FF2B5EF4-FFF2-40B4-BE49-F238E27FC236}">
                <a16:creationId xmlns:a16="http://schemas.microsoft.com/office/drawing/2014/main" id="{44E08144-620F-5739-B096-AD70151AD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1392033"/>
            <a:ext cx="1984375" cy="1263650"/>
          </a:xfrm>
          <a:prstGeom prst="flowChartOnlineStorag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>
            <a:extLst>
              <a:ext uri="{FF2B5EF4-FFF2-40B4-BE49-F238E27FC236}">
                <a16:creationId xmlns:a16="http://schemas.microsoft.com/office/drawing/2014/main" id="{162DC3C3-D030-A1A2-3296-C6FF9AFDE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1149350"/>
            <a:ext cx="2044700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Prüfung der applikationsfertigen Zubereitung</a:t>
            </a:r>
          </a:p>
        </p:txBody>
      </p:sp>
      <p:sp>
        <p:nvSpPr>
          <p:cNvPr id="5123" name="Text Box 11">
            <a:extLst>
              <a:ext uri="{FF2B5EF4-FFF2-40B4-BE49-F238E27FC236}">
                <a16:creationId xmlns:a16="http://schemas.microsoft.com/office/drawing/2014/main" id="{64D9DF4A-7441-28B2-DC94-32A26055E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954588"/>
            <a:ext cx="2044700" cy="23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Mängel beseitigen</a:t>
            </a:r>
          </a:p>
        </p:txBody>
      </p:sp>
      <p:sp>
        <p:nvSpPr>
          <p:cNvPr id="5124" name="Text Box 37">
            <a:extLst>
              <a:ext uri="{FF2B5EF4-FFF2-40B4-BE49-F238E27FC236}">
                <a16:creationId xmlns:a16="http://schemas.microsoft.com/office/drawing/2014/main" id="{01367493-4507-2E43-C080-A9285EE46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492125"/>
            <a:ext cx="3132137" cy="1739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Kapitel 5.1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Prüfung der applikationsfertigen Zubereitungen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Übereinstimmung der Angaben zum Patienten auf dem Etikett mit der</a:t>
            </a:r>
          </a:p>
          <a:p>
            <a:pPr marL="88900" indent="-88900">
              <a:lnSpc>
                <a:spcPct val="90000"/>
              </a:lnSpc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    ärztlichen Verschreibung bzw. Anforderung 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Übereinstimmung der Angaben zum Arzneistoff auf dem Etikett mit der </a:t>
            </a:r>
          </a:p>
          <a:p>
            <a:pPr marL="88900" indent="-88900">
              <a:lnSpc>
                <a:spcPct val="90000"/>
              </a:lnSpc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    ärztlichen Anforderung bzw. der Herstellungsvorschrift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Überprüfung der Berechnungen durch eine zweite Person wenn kein </a:t>
            </a:r>
          </a:p>
          <a:p>
            <a:pPr marL="88900" indent="-88900">
              <a:lnSpc>
                <a:spcPct val="90000"/>
              </a:lnSpc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    qualifiziertes elektronisches Verfahren angewendet wird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Wahl der richtigen Trägerlösung nach Art und Menge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Wahl des richtigen Behältnisses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Falls erforderlich, Hinweis auf Verwendung eines Filters, Lichtschutzbesteckes oder PVC-freien Besteckes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Vollständigkeit der Etikettierung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Prüfung auf Unversehrtheit des Behältnisses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Sichtprüfung des Arzneimittels, z. B. Farbe, Klarheit, Abwesenheit sichtbarer Partikel, Phasentrennung, Verklumpung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Lagerbedingungen</a:t>
            </a:r>
          </a:p>
        </p:txBody>
      </p:sp>
      <p:sp>
        <p:nvSpPr>
          <p:cNvPr id="5125" name="Freeform 40">
            <a:extLst>
              <a:ext uri="{FF2B5EF4-FFF2-40B4-BE49-F238E27FC236}">
                <a16:creationId xmlns:a16="http://schemas.microsoft.com/office/drawing/2014/main" id="{6ED3F219-DACC-F2C6-F9C1-1E711B626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6408738"/>
            <a:ext cx="542925" cy="7635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6" name="Text Box 41">
            <a:extLst>
              <a:ext uri="{FF2B5EF4-FFF2-40B4-BE49-F238E27FC236}">
                <a16:creationId xmlns:a16="http://schemas.microsoft.com/office/drawing/2014/main" id="{17150AF4-B00F-1A9D-C3ED-516AC6542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7525" y="7561263"/>
            <a:ext cx="287337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8900" indent="-88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Beachtung der Transportvorschriften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Evtl. Kühlkettenpflicht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Geeignete Transportbehälter</a:t>
            </a:r>
          </a:p>
        </p:txBody>
      </p:sp>
      <p:sp>
        <p:nvSpPr>
          <p:cNvPr id="5127" name="Line 45">
            <a:extLst>
              <a:ext uri="{FF2B5EF4-FFF2-40B4-BE49-F238E27FC236}">
                <a16:creationId xmlns:a16="http://schemas.microsoft.com/office/drawing/2014/main" id="{01A69E92-AB1B-2AE9-4D16-266B8BFDE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8" name="Line 47">
            <a:extLst>
              <a:ext uri="{FF2B5EF4-FFF2-40B4-BE49-F238E27FC236}">
                <a16:creationId xmlns:a16="http://schemas.microsoft.com/office/drawing/2014/main" id="{68F0DF93-4EE2-B7A8-A6C2-C8B52EFDA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9" name="Freeform 40">
            <a:extLst>
              <a:ext uri="{FF2B5EF4-FFF2-40B4-BE49-F238E27FC236}">
                <a16:creationId xmlns:a16="http://schemas.microsoft.com/office/drawing/2014/main" id="{375DDFE2-43FD-1B23-F552-2C884E19781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19588" y="7561263"/>
            <a:ext cx="542925" cy="3651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0" name="Freeform 24">
            <a:extLst>
              <a:ext uri="{FF2B5EF4-FFF2-40B4-BE49-F238E27FC236}">
                <a16:creationId xmlns:a16="http://schemas.microsoft.com/office/drawing/2014/main" id="{45D7F23D-555A-404D-30B8-3CB4F67E2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25" y="503238"/>
            <a:ext cx="539750" cy="16922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8FF1D995-6AEA-FFE7-E54F-E841A2F87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5781675"/>
            <a:ext cx="2044700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Freigabe des Rezepturarzneimittels zur Abgabe</a:t>
            </a:r>
          </a:p>
        </p:txBody>
      </p:sp>
      <p:sp>
        <p:nvSpPr>
          <p:cNvPr id="5132" name="Text Box 37">
            <a:extLst>
              <a:ext uri="{FF2B5EF4-FFF2-40B4-BE49-F238E27FC236}">
                <a16:creationId xmlns:a16="http://schemas.microsoft.com/office/drawing/2014/main" id="{507CA781-D321-6C1B-49A8-6C19CA507E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6392863"/>
            <a:ext cx="2763837" cy="771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Kapitel 6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Verpackung, Lagerung und Transport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Bevorzugte Kühllagerung (</a:t>
            </a:r>
            <a:r>
              <a:rPr lang="de-DE" altLang="de-DE" sz="700" dirty="0" err="1">
                <a:latin typeface="Arial" panose="020B0604020202020204" pitchFamily="34" charset="0"/>
              </a:rPr>
              <a:t>abh.</a:t>
            </a:r>
            <a:r>
              <a:rPr lang="de-DE" altLang="de-DE" sz="700" dirty="0">
                <a:latin typeface="Arial" panose="020B0604020202020204" pitchFamily="34" charset="0"/>
              </a:rPr>
              <a:t> von der Stabilität)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Begrenzte Haltbarkeit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Ggf. Lichtschutz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Ggf. Erschütterungsschutz</a:t>
            </a:r>
          </a:p>
          <a:p>
            <a:pPr marL="88900" indent="-88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Ordnungsgemäße Kennzeichnung des Transportbehältnisses</a:t>
            </a:r>
          </a:p>
        </p:txBody>
      </p:sp>
      <p:sp>
        <p:nvSpPr>
          <p:cNvPr id="5133" name="Freeform 24">
            <a:extLst>
              <a:ext uri="{FF2B5EF4-FFF2-40B4-BE49-F238E27FC236}">
                <a16:creationId xmlns:a16="http://schemas.microsoft.com/office/drawing/2014/main" id="{83B27728-643D-D738-D9B4-700091396FB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319588" y="5526088"/>
            <a:ext cx="542925" cy="8461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4" name="Text Box 4">
            <a:extLst>
              <a:ext uri="{FF2B5EF4-FFF2-40B4-BE49-F238E27FC236}">
                <a16:creationId xmlns:a16="http://schemas.microsoft.com/office/drawing/2014/main" id="{A3453DD7-1946-7BAD-586E-42484F604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7596188"/>
            <a:ext cx="17795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</a:t>
            </a:r>
          </a:p>
        </p:txBody>
      </p:sp>
      <p:sp>
        <p:nvSpPr>
          <p:cNvPr id="5135" name="Freeform 3">
            <a:extLst>
              <a:ext uri="{FF2B5EF4-FFF2-40B4-BE49-F238E27FC236}">
                <a16:creationId xmlns:a16="http://schemas.microsoft.com/office/drawing/2014/main" id="{5ADE1F43-8BBC-EF2E-EC33-A1D5C48A1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7596188"/>
            <a:ext cx="2044700" cy="292100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6" name="Rechteck 41">
            <a:extLst>
              <a:ext uri="{FF2B5EF4-FFF2-40B4-BE49-F238E27FC236}">
                <a16:creationId xmlns:a16="http://schemas.microsoft.com/office/drawing/2014/main" id="{BC7770B5-CC3C-7D68-3B48-F4DFC11259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25" y="5545138"/>
            <a:ext cx="3232150" cy="846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Kapitel 5.2</a:t>
            </a:r>
          </a:p>
          <a:p>
            <a:pPr>
              <a:defRPr/>
            </a:pPr>
            <a:r>
              <a:rPr lang="de-DE" altLang="de-DE" sz="700" b="1" dirty="0">
                <a:latin typeface="Arial" panose="020B0604020202020204" pitchFamily="34" charset="0"/>
              </a:rPr>
              <a:t>Freigabe der applikationsfertigen Zubereitung</a:t>
            </a:r>
          </a:p>
          <a:p>
            <a:pPr marL="88900" indent="-88900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Auf Grundlage der </a:t>
            </a:r>
            <a:r>
              <a:rPr lang="de-DE" altLang="de-DE" sz="700" dirty="0" err="1">
                <a:latin typeface="Arial" panose="020B0604020202020204" pitchFamily="34" charset="0"/>
              </a:rPr>
              <a:t>Inprozesskontrollen</a:t>
            </a:r>
            <a:r>
              <a:rPr lang="de-DE" altLang="de-DE" sz="700" dirty="0">
                <a:latin typeface="Arial" panose="020B0604020202020204" pitchFamily="34" charset="0"/>
              </a:rPr>
              <a:t>, der Herstellungs- und Prüfdokumentation, nach Prüfung der Kennzeichnung und ggf. erforderlicher Applikationshilfen</a:t>
            </a:r>
          </a:p>
          <a:p>
            <a:pPr marL="88900" indent="-88900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Freigabe durch den Apotheker </a:t>
            </a:r>
          </a:p>
          <a:p>
            <a:pPr marL="88900" indent="-88900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anose="020B0604020202020204" pitchFamily="34" charset="0"/>
              </a:rPr>
              <a:t>Dokumentation</a:t>
            </a:r>
            <a:endParaRPr lang="de-DE" altLang="de-DE" sz="700" dirty="0"/>
          </a:p>
        </p:txBody>
      </p:sp>
      <p:cxnSp>
        <p:nvCxnSpPr>
          <p:cNvPr id="5137" name="Gerade Verbindung mit Pfeil 77">
            <a:extLst>
              <a:ext uri="{FF2B5EF4-FFF2-40B4-BE49-F238E27FC236}">
                <a16:creationId xmlns:a16="http://schemas.microsoft.com/office/drawing/2014/main" id="{3A59D69E-2392-EA69-E212-79AC13C9B19D}"/>
              </a:ext>
            </a:extLst>
          </p:cNvPr>
          <p:cNvCxnSpPr>
            <a:cxnSpLocks noChangeShapeType="1"/>
            <a:endCxn id="5122" idx="0"/>
          </p:cNvCxnSpPr>
          <p:nvPr/>
        </p:nvCxnSpPr>
        <p:spPr bwMode="auto">
          <a:xfrm>
            <a:off x="3086100" y="501650"/>
            <a:ext cx="0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Gerade Verbindung 83">
            <a:extLst>
              <a:ext uri="{FF2B5EF4-FFF2-40B4-BE49-F238E27FC236}">
                <a16:creationId xmlns:a16="http://schemas.microsoft.com/office/drawing/2014/main" id="{2EDF27A5-174B-3FB7-E49F-E7E695BFA2CF}"/>
              </a:ext>
            </a:extLst>
          </p:cNvPr>
          <p:cNvCxnSpPr>
            <a:cxnSpLocks noChangeShapeType="1"/>
            <a:stCxn id="5122" idx="3"/>
          </p:cNvCxnSpPr>
          <p:nvPr/>
        </p:nvCxnSpPr>
        <p:spPr bwMode="auto">
          <a:xfrm>
            <a:off x="4108450" y="1334294"/>
            <a:ext cx="211138" cy="79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9" name="Flussdiagramm: Verzweigung 86">
            <a:extLst>
              <a:ext uri="{FF2B5EF4-FFF2-40B4-BE49-F238E27FC236}">
                <a16:creationId xmlns:a16="http://schemas.microsoft.com/office/drawing/2014/main" id="{088AE892-5472-40E6-F4D8-39B330476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2555875"/>
            <a:ext cx="2044700" cy="620713"/>
          </a:xfrm>
          <a:prstGeom prst="flowChartDecision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0" name="Flussdiagramm: Verzweigung 87">
            <a:extLst>
              <a:ext uri="{FF2B5EF4-FFF2-40B4-BE49-F238E27FC236}">
                <a16:creationId xmlns:a16="http://schemas.microsoft.com/office/drawing/2014/main" id="{8A6B4274-F0B8-F971-0774-991FA7610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3635375"/>
            <a:ext cx="2044700" cy="693738"/>
          </a:xfrm>
          <a:prstGeom prst="flowChartDecision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9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1" name="Textfeld 88">
            <a:extLst>
              <a:ext uri="{FF2B5EF4-FFF2-40B4-BE49-F238E27FC236}">
                <a16:creationId xmlns:a16="http://schemas.microsoft.com/office/drawing/2014/main" id="{812F9291-541A-FA96-A691-6B9722ECD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2720975"/>
            <a:ext cx="16446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Prüfung ist ohne Mängel?</a:t>
            </a:r>
          </a:p>
        </p:txBody>
      </p:sp>
      <p:sp>
        <p:nvSpPr>
          <p:cNvPr id="5142" name="Textfeld 89">
            <a:extLst>
              <a:ext uri="{FF2B5EF4-FFF2-40B4-BE49-F238E27FC236}">
                <a16:creationId xmlns:a16="http://schemas.microsoft.com/office/drawing/2014/main" id="{0B1F3DFA-717D-4806-FD18-CD6A71EC1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4" y="3846679"/>
            <a:ext cx="190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Sind die Mängel nachträglich zu beseitigen?</a:t>
            </a:r>
          </a:p>
        </p:txBody>
      </p:sp>
      <p:cxnSp>
        <p:nvCxnSpPr>
          <p:cNvPr id="5143" name="Gerade Verbindung mit Pfeil 91">
            <a:extLst>
              <a:ext uri="{FF2B5EF4-FFF2-40B4-BE49-F238E27FC236}">
                <a16:creationId xmlns:a16="http://schemas.microsoft.com/office/drawing/2014/main" id="{306BA226-ACB6-1345-F88C-5752DA9730BE}"/>
              </a:ext>
            </a:extLst>
          </p:cNvPr>
          <p:cNvCxnSpPr>
            <a:cxnSpLocks noChangeShapeType="1"/>
            <a:stCxn id="5122" idx="2"/>
            <a:endCxn id="5139" idx="0"/>
          </p:cNvCxnSpPr>
          <p:nvPr/>
        </p:nvCxnSpPr>
        <p:spPr bwMode="auto">
          <a:xfrm>
            <a:off x="3086100" y="1519238"/>
            <a:ext cx="0" cy="10366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Gerade Verbindung mit Pfeil 95">
            <a:extLst>
              <a:ext uri="{FF2B5EF4-FFF2-40B4-BE49-F238E27FC236}">
                <a16:creationId xmlns:a16="http://schemas.microsoft.com/office/drawing/2014/main" id="{3F45560A-5F03-A9FE-5E46-054893B37367}"/>
              </a:ext>
            </a:extLst>
          </p:cNvPr>
          <p:cNvCxnSpPr>
            <a:cxnSpLocks noChangeShapeType="1"/>
            <a:stCxn id="5139" idx="2"/>
            <a:endCxn id="5140" idx="0"/>
          </p:cNvCxnSpPr>
          <p:nvPr/>
        </p:nvCxnSpPr>
        <p:spPr bwMode="auto">
          <a:xfrm>
            <a:off x="3086100" y="3176588"/>
            <a:ext cx="0" cy="458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5" name="Freeform 3">
            <a:extLst>
              <a:ext uri="{FF2B5EF4-FFF2-40B4-BE49-F238E27FC236}">
                <a16:creationId xmlns:a16="http://schemas.microsoft.com/office/drawing/2014/main" id="{BB99CD66-7560-83F9-5708-F4C74B497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3" y="3781425"/>
            <a:ext cx="1387475" cy="401638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46" name="Text Box 11">
            <a:extLst>
              <a:ext uri="{FF2B5EF4-FFF2-40B4-BE49-F238E27FC236}">
                <a16:creationId xmlns:a16="http://schemas.microsoft.com/office/drawing/2014/main" id="{CFE91B78-A3D8-F999-B83E-74CF69439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6661150"/>
            <a:ext cx="2044700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Lagerung vor der  Abgabe</a:t>
            </a:r>
          </a:p>
        </p:txBody>
      </p:sp>
      <p:sp>
        <p:nvSpPr>
          <p:cNvPr id="5147" name="Textfeld 100">
            <a:extLst>
              <a:ext uri="{FF2B5EF4-FFF2-40B4-BE49-F238E27FC236}">
                <a16:creationId xmlns:a16="http://schemas.microsoft.com/office/drawing/2014/main" id="{FE47052B-DA92-8327-F68C-C2DCBCDD0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3810000"/>
            <a:ext cx="1387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Rezepturarzneimittel vernichten</a:t>
            </a:r>
          </a:p>
        </p:txBody>
      </p:sp>
      <p:cxnSp>
        <p:nvCxnSpPr>
          <p:cNvPr id="5148" name="Gerade Verbindung mit Pfeil 104">
            <a:extLst>
              <a:ext uri="{FF2B5EF4-FFF2-40B4-BE49-F238E27FC236}">
                <a16:creationId xmlns:a16="http://schemas.microsoft.com/office/drawing/2014/main" id="{9336F5CB-336E-E4A8-F77C-C6046580245B}"/>
              </a:ext>
            </a:extLst>
          </p:cNvPr>
          <p:cNvCxnSpPr>
            <a:cxnSpLocks noChangeShapeType="1"/>
            <a:stCxn id="5140" idx="1"/>
            <a:endCxn id="5147" idx="3"/>
          </p:cNvCxnSpPr>
          <p:nvPr/>
        </p:nvCxnSpPr>
        <p:spPr bwMode="auto">
          <a:xfrm flipH="1">
            <a:off x="1881188" y="3982244"/>
            <a:ext cx="182562" cy="1190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Gerade Verbindung mit Pfeil 109">
            <a:extLst>
              <a:ext uri="{FF2B5EF4-FFF2-40B4-BE49-F238E27FC236}">
                <a16:creationId xmlns:a16="http://schemas.microsoft.com/office/drawing/2014/main" id="{B3552453-F509-EFF7-AE5D-A4883C911258}"/>
              </a:ext>
            </a:extLst>
          </p:cNvPr>
          <p:cNvCxnSpPr>
            <a:cxnSpLocks noChangeShapeType="1"/>
            <a:stCxn id="5140" idx="2"/>
            <a:endCxn id="5123" idx="0"/>
          </p:cNvCxnSpPr>
          <p:nvPr/>
        </p:nvCxnSpPr>
        <p:spPr bwMode="auto">
          <a:xfrm>
            <a:off x="3086100" y="4329113"/>
            <a:ext cx="0" cy="625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0" name="Gerade Verbindung mit Pfeil 111">
            <a:extLst>
              <a:ext uri="{FF2B5EF4-FFF2-40B4-BE49-F238E27FC236}">
                <a16:creationId xmlns:a16="http://schemas.microsoft.com/office/drawing/2014/main" id="{EFA2DB5E-DA8F-23DF-91DD-C03D8191C89A}"/>
              </a:ext>
            </a:extLst>
          </p:cNvPr>
          <p:cNvCxnSpPr>
            <a:cxnSpLocks noChangeShapeType="1"/>
            <a:stCxn id="5123" idx="2"/>
            <a:endCxn id="5131" idx="0"/>
          </p:cNvCxnSpPr>
          <p:nvPr/>
        </p:nvCxnSpPr>
        <p:spPr bwMode="auto">
          <a:xfrm>
            <a:off x="3086100" y="5184775"/>
            <a:ext cx="0" cy="596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1" name="Gerade Verbindung mit Pfeil 113">
            <a:extLst>
              <a:ext uri="{FF2B5EF4-FFF2-40B4-BE49-F238E27FC236}">
                <a16:creationId xmlns:a16="http://schemas.microsoft.com/office/drawing/2014/main" id="{ED881623-7EED-B76D-CFF2-8A07BE4236F6}"/>
              </a:ext>
            </a:extLst>
          </p:cNvPr>
          <p:cNvCxnSpPr>
            <a:cxnSpLocks noChangeShapeType="1"/>
            <a:stCxn id="5131" idx="2"/>
            <a:endCxn id="5146" idx="0"/>
          </p:cNvCxnSpPr>
          <p:nvPr/>
        </p:nvCxnSpPr>
        <p:spPr bwMode="auto">
          <a:xfrm>
            <a:off x="3086100" y="6151563"/>
            <a:ext cx="0" cy="509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2" name="Gerade Verbindung mit Pfeil 115">
            <a:extLst>
              <a:ext uri="{FF2B5EF4-FFF2-40B4-BE49-F238E27FC236}">
                <a16:creationId xmlns:a16="http://schemas.microsoft.com/office/drawing/2014/main" id="{0697806F-C9C3-D718-CA4A-5D532517B2FD}"/>
              </a:ext>
            </a:extLst>
          </p:cNvPr>
          <p:cNvCxnSpPr>
            <a:cxnSpLocks noChangeShapeType="1"/>
            <a:stCxn id="5146" idx="2"/>
          </p:cNvCxnSpPr>
          <p:nvPr/>
        </p:nvCxnSpPr>
        <p:spPr bwMode="auto">
          <a:xfrm>
            <a:off x="3086100" y="6891338"/>
            <a:ext cx="0" cy="7048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3" name="Textfeld 119">
            <a:extLst>
              <a:ext uri="{FF2B5EF4-FFF2-40B4-BE49-F238E27FC236}">
                <a16:creationId xmlns:a16="http://schemas.microsoft.com/office/drawing/2014/main" id="{DD5DC0B7-8BAC-D480-548E-0247CE715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2495550"/>
            <a:ext cx="730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Keine Mängel</a:t>
            </a:r>
          </a:p>
          <a:p>
            <a:pPr algn="ctr"/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festgestellt</a:t>
            </a:r>
          </a:p>
        </p:txBody>
      </p:sp>
      <p:sp>
        <p:nvSpPr>
          <p:cNvPr id="5154" name="Textfeld 123">
            <a:extLst>
              <a:ext uri="{FF2B5EF4-FFF2-40B4-BE49-F238E27FC236}">
                <a16:creationId xmlns:a16="http://schemas.microsoft.com/office/drawing/2014/main" id="{12F1D01D-208A-63D7-4F79-54572E023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3276600"/>
            <a:ext cx="730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Mängel</a:t>
            </a:r>
          </a:p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festgestellt</a:t>
            </a:r>
          </a:p>
        </p:txBody>
      </p:sp>
      <p:sp>
        <p:nvSpPr>
          <p:cNvPr id="5155" name="Textfeld 124">
            <a:extLst>
              <a:ext uri="{FF2B5EF4-FFF2-40B4-BE49-F238E27FC236}">
                <a16:creationId xmlns:a16="http://schemas.microsoft.com/office/drawing/2014/main" id="{74B306CB-7A00-52A3-4368-376F686B3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4427538"/>
            <a:ext cx="8032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Nachbesserung</a:t>
            </a:r>
          </a:p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</a:p>
        </p:txBody>
      </p:sp>
      <p:sp>
        <p:nvSpPr>
          <p:cNvPr id="5156" name="Textfeld 125">
            <a:extLst>
              <a:ext uri="{FF2B5EF4-FFF2-40B4-BE49-F238E27FC236}">
                <a16:creationId xmlns:a16="http://schemas.microsoft.com/office/drawing/2014/main" id="{5E3773D9-79BA-3C5E-15F2-0642C5EC8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700" y="3348038"/>
            <a:ext cx="730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Keine Nachbesserung</a:t>
            </a:r>
          </a:p>
          <a:p>
            <a:r>
              <a:rPr lang="de-DE" altLang="de-DE" sz="600">
                <a:latin typeface="Arial" panose="020B0604020202020204" pitchFamily="34" charset="0"/>
                <a:cs typeface="Arial" panose="020B0604020202020204" pitchFamily="34" charset="0"/>
              </a:rPr>
              <a:t>möglich</a:t>
            </a:r>
          </a:p>
        </p:txBody>
      </p:sp>
      <p:sp>
        <p:nvSpPr>
          <p:cNvPr id="5157" name="Textfeld 126">
            <a:extLst>
              <a:ext uri="{FF2B5EF4-FFF2-40B4-BE49-F238E27FC236}">
                <a16:creationId xmlns:a16="http://schemas.microsoft.com/office/drawing/2014/main" id="{A4914C29-DF17-9860-2CC1-3BAE6D9A5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663" y="184150"/>
            <a:ext cx="18256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100" b="1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</a:p>
          <a:p>
            <a:endParaRPr lang="de-DE" altLang="de-DE" sz="11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8" name="Gerade Verbindung 134">
            <a:extLst>
              <a:ext uri="{FF2B5EF4-FFF2-40B4-BE49-F238E27FC236}">
                <a16:creationId xmlns:a16="http://schemas.microsoft.com/office/drawing/2014/main" id="{7C129341-06E0-2C8F-C31D-0D525E30C0C4}"/>
              </a:ext>
            </a:extLst>
          </p:cNvPr>
          <p:cNvCxnSpPr>
            <a:cxnSpLocks noChangeShapeType="1"/>
            <a:stCxn id="5131" idx="3"/>
            <a:endCxn id="5136" idx="1"/>
          </p:cNvCxnSpPr>
          <p:nvPr/>
        </p:nvCxnSpPr>
        <p:spPr bwMode="auto">
          <a:xfrm>
            <a:off x="4108450" y="5967413"/>
            <a:ext cx="2190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9" name="Gerade Verbindung 136">
            <a:extLst>
              <a:ext uri="{FF2B5EF4-FFF2-40B4-BE49-F238E27FC236}">
                <a16:creationId xmlns:a16="http://schemas.microsoft.com/office/drawing/2014/main" id="{A1008443-C6B5-F5BB-5887-02D14A85F3A5}"/>
              </a:ext>
            </a:extLst>
          </p:cNvPr>
          <p:cNvCxnSpPr>
            <a:cxnSpLocks noChangeShapeType="1"/>
            <a:stCxn id="5146" idx="3"/>
            <a:endCxn id="5132" idx="1"/>
          </p:cNvCxnSpPr>
          <p:nvPr/>
        </p:nvCxnSpPr>
        <p:spPr bwMode="auto">
          <a:xfrm>
            <a:off x="4108450" y="6777038"/>
            <a:ext cx="2174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0" name="Gerade Verbindung 138">
            <a:extLst>
              <a:ext uri="{FF2B5EF4-FFF2-40B4-BE49-F238E27FC236}">
                <a16:creationId xmlns:a16="http://schemas.microsoft.com/office/drawing/2014/main" id="{5BF7F809-CAB4-BB65-F2FC-1A3FF62F30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08450" y="7740650"/>
            <a:ext cx="2111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1" name="Line 45">
            <a:extLst>
              <a:ext uri="{FF2B5EF4-FFF2-40B4-BE49-F238E27FC236}">
                <a16:creationId xmlns:a16="http://schemas.microsoft.com/office/drawing/2014/main" id="{3B3E6F26-1CC5-158F-9D8D-667432099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431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62" name="Line 47">
            <a:extLst>
              <a:ext uri="{FF2B5EF4-FFF2-40B4-BE49-F238E27FC236}">
                <a16:creationId xmlns:a16="http://schemas.microsoft.com/office/drawing/2014/main" id="{8F89F472-3EC3-BC65-2E9D-387F68186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431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winkelter Verbinder 5217">
            <a:extLst>
              <a:ext uri="{FF2B5EF4-FFF2-40B4-BE49-F238E27FC236}">
                <a16:creationId xmlns:a16="http://schemas.microsoft.com/office/drawing/2014/main" id="{194B125B-053B-0C12-BDFD-F46E24D51F30}"/>
              </a:ext>
            </a:extLst>
          </p:cNvPr>
          <p:cNvCxnSpPr>
            <a:cxnSpLocks noChangeShapeType="1"/>
            <a:stCxn id="5139" idx="1"/>
          </p:cNvCxnSpPr>
          <p:nvPr/>
        </p:nvCxnSpPr>
        <p:spPr bwMode="auto">
          <a:xfrm rot="10800000" flipV="1">
            <a:off x="438150" y="2867025"/>
            <a:ext cx="1625600" cy="30988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4" name="Gerade Verbindung mit Pfeil 5228">
            <a:extLst>
              <a:ext uri="{FF2B5EF4-FFF2-40B4-BE49-F238E27FC236}">
                <a16:creationId xmlns:a16="http://schemas.microsoft.com/office/drawing/2014/main" id="{B24FA739-235F-206C-4B2E-D677E920384F}"/>
              </a:ext>
            </a:extLst>
          </p:cNvPr>
          <p:cNvCxnSpPr>
            <a:cxnSpLocks noChangeShapeType="1"/>
            <a:endCxn id="5131" idx="1"/>
          </p:cNvCxnSpPr>
          <p:nvPr/>
        </p:nvCxnSpPr>
        <p:spPr bwMode="auto">
          <a:xfrm>
            <a:off x="457200" y="5964238"/>
            <a:ext cx="16065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rgbClr val="000000"/>
          </a:solidFill>
          <a:round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Microsoft Office PowerPoint</Application>
  <PresentationFormat>Benutzerdefiniert</PresentationFormat>
  <Paragraphs>186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StarBats</vt:lpstr>
      <vt:lpstr>Times New Roman</vt:lpstr>
      <vt:lpstr>Standarddesign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Reimer, Elisabeth</dc:creator>
  <cp:lastModifiedBy>Heinken, Melanie</cp:lastModifiedBy>
  <cp:revision>167</cp:revision>
  <cp:lastPrinted>2020-01-24T11:24:49Z</cp:lastPrinted>
  <dcterms:created xsi:type="dcterms:W3CDTF">2002-12-09T13:29:54Z</dcterms:created>
  <dcterms:modified xsi:type="dcterms:W3CDTF">2024-11-15T10:47:59Z</dcterms:modified>
</cp:coreProperties>
</file>